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6"/>
  </p:notesMasterIdLst>
  <p:handoutMasterIdLst>
    <p:handoutMasterId r:id="rId27"/>
  </p:handoutMasterIdLst>
  <p:sldIdLst>
    <p:sldId id="256" r:id="rId5"/>
    <p:sldId id="257" r:id="rId6"/>
    <p:sldId id="258" r:id="rId7"/>
    <p:sldId id="278" r:id="rId8"/>
    <p:sldId id="268" r:id="rId9"/>
    <p:sldId id="272" r:id="rId10"/>
    <p:sldId id="279" r:id="rId11"/>
    <p:sldId id="283" r:id="rId12"/>
    <p:sldId id="284" r:id="rId13"/>
    <p:sldId id="267" r:id="rId14"/>
    <p:sldId id="286" r:id="rId15"/>
    <p:sldId id="285" r:id="rId16"/>
    <p:sldId id="269" r:id="rId17"/>
    <p:sldId id="281" r:id="rId18"/>
    <p:sldId id="280" r:id="rId19"/>
    <p:sldId id="271" r:id="rId20"/>
    <p:sldId id="315" r:id="rId21"/>
    <p:sldId id="316" r:id="rId22"/>
    <p:sldId id="277" r:id="rId23"/>
    <p:sldId id="313" r:id="rId24"/>
    <p:sldId id="314" r:id="rId25"/>
  </p:sldIdLst>
  <p:sldSz cx="12192000" cy="6858000"/>
  <p:notesSz cx="6799263" cy="99298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9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712" autoAdjust="0"/>
  </p:normalViewPr>
  <p:slideViewPr>
    <p:cSldViewPr snapToGrid="0">
      <p:cViewPr varScale="1">
        <p:scale>
          <a:sx n="113" d="100"/>
          <a:sy n="113" d="100"/>
        </p:scale>
        <p:origin x="510" y="11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FC23E10C-4735-4A0D-A76B-FFFBF4B6ED03}" type="datetimeFigureOut">
              <a:rPr lang="en-US" smtClean="0"/>
              <a:t>9/15/2026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9/15/2026</a:t>
            </a:fld>
            <a:endParaRPr lang="en-US" noProof="0" dirty="0"/>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st-georges.enfield.sch.uk/page/?title=Recommended+Reading+List+KS2%26%238203%3B%26%238203%3B%26%238203%3B%26%238203%3B%26%238203%3B%26%238203%3B%26%238203%3B&amp;pid=84"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st-georges.enfield.sch.uk/page/?title=Handwriting&amp;pid=54"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hiteroseeducation.com/parent-pupil-resources/maths/home-learning?year=year-6-new" TargetMode="External"/><Relationship Id="rId2" Type="http://schemas.openxmlformats.org/officeDocument/2006/relationships/hyperlink" Target="https://whiteroseeducation.com/parent-pupil-resources/maths/free-downloads" TargetMode="External"/><Relationship Id="rId1" Type="http://schemas.openxmlformats.org/officeDocument/2006/relationships/slideLayout" Target="../slideLayouts/slideLayout13.xml"/><Relationship Id="rId4" Type="http://schemas.openxmlformats.org/officeDocument/2006/relationships/hyperlink" Target="https://www.thenational.academy/pupils/programmes/maths-primary-year-6/unit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a:xfrm rot="720000">
            <a:off x="9122782" y="493389"/>
            <a:ext cx="2442631" cy="1925484"/>
          </a:xfrm>
        </p:spPr>
        <p:txBody>
          <a:bodyPr>
            <a:normAutofit/>
          </a:bodyPr>
          <a:lstStyle/>
          <a:p>
            <a:r>
              <a:rPr lang="en-US" sz="3600" dirty="0">
                <a:solidFill>
                  <a:srgbClr val="000000"/>
                </a:solidFill>
              </a:rPr>
              <a:t>September2026</a:t>
            </a:r>
            <a:endParaRPr lang="ru-RU" sz="3600" dirty="0">
              <a:solidFill>
                <a:srgbClr val="000000"/>
              </a:solidFill>
            </a:endParaRPr>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602061" y="2645456"/>
            <a:ext cx="4851352" cy="1827069"/>
          </a:xfrm>
        </p:spPr>
        <p:txBody>
          <a:bodyPr/>
          <a:lstStyle/>
          <a:p>
            <a:pPr algn="ctr"/>
            <a:r>
              <a:rPr lang="en-GB" dirty="0"/>
              <a:t>Welcome to Year 6 </a:t>
            </a:r>
            <a:endParaRPr lang="ru-RU" dirty="0"/>
          </a:p>
        </p:txBody>
      </p:sp>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p:txBody>
          <a:bodyPr>
            <a:normAutofit fontScale="90000"/>
          </a:bodyPr>
          <a:lstStyle/>
          <a:p>
            <a:r>
              <a:rPr lang="en-US" dirty="0">
                <a:solidFill>
                  <a:srgbClr val="000000"/>
                </a:solidFill>
              </a:rPr>
              <a:t>Meet the Staff </a:t>
            </a:r>
          </a:p>
        </p:txBody>
      </p:sp>
      <p:sp>
        <p:nvSpPr>
          <p:cNvPr id="8" name="Footer Placeholder 7">
            <a:extLst>
              <a:ext uri="{FF2B5EF4-FFF2-40B4-BE49-F238E27FC236}">
                <a16:creationId xmlns:a16="http://schemas.microsoft.com/office/drawing/2014/main" id="{0616C4DF-BD76-4DFD-9788-A65985F05CA6}"/>
              </a:ext>
            </a:extLst>
          </p:cNvPr>
          <p:cNvSpPr>
            <a:spLocks noGrp="1"/>
          </p:cNvSpPr>
          <p:nvPr>
            <p:ph type="ftr" sz="quarter" idx="11"/>
          </p:nvPr>
        </p:nvSpPr>
        <p:spPr/>
        <p:txBody>
          <a:bodyPr/>
          <a:lstStyle/>
          <a:p>
            <a:r>
              <a:rPr lang="en-US" dirty="0"/>
              <a:t>Year 6 2026</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2</a:t>
            </a:fld>
            <a:endParaRPr lang="en-US" dirty="0"/>
          </a:p>
        </p:txBody>
      </p:sp>
      <p:sp>
        <p:nvSpPr>
          <p:cNvPr id="12" name="Rectangle 11"/>
          <p:cNvSpPr/>
          <p:nvPr/>
        </p:nvSpPr>
        <p:spPr>
          <a:xfrm rot="20757291">
            <a:off x="6527747" y="2177259"/>
            <a:ext cx="3922398" cy="4041245"/>
          </a:xfrm>
          <a:prstGeom prst="rect">
            <a:avLst/>
          </a:prstGeom>
          <a:ln>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endParaRPr lang="en-GB" sz="3200" dirty="0">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3200" dirty="0">
                <a:latin typeface="Calibri" panose="020F0502020204030204" pitchFamily="34" charset="0"/>
                <a:ea typeface="Calibri" panose="020F0502020204030204" pitchFamily="34" charset="0"/>
                <a:cs typeface="Calibri" panose="020F0502020204030204" pitchFamily="34" charset="0"/>
              </a:rPr>
              <a:t>Ms Bonner (6B)</a:t>
            </a:r>
          </a:p>
          <a:p>
            <a:pPr algn="ctr">
              <a:lnSpc>
                <a:spcPct val="107000"/>
              </a:lnSpc>
              <a:spcAft>
                <a:spcPts val="800"/>
              </a:spcAft>
            </a:pPr>
            <a:r>
              <a:rPr lang="en-GB" sz="3200" dirty="0">
                <a:effectLst/>
                <a:latin typeface="Calibri" panose="020F0502020204030204" pitchFamily="34" charset="0"/>
                <a:ea typeface="Calibri" panose="020F0502020204030204" pitchFamily="34" charset="0"/>
                <a:cs typeface="Calibri" panose="020F0502020204030204" pitchFamily="34" charset="0"/>
              </a:rPr>
              <a:t>Miss Whitmore (6W)</a:t>
            </a:r>
          </a:p>
          <a:p>
            <a:pPr algn="ctr">
              <a:lnSpc>
                <a:spcPct val="107000"/>
              </a:lnSpc>
              <a:spcAft>
                <a:spcPts val="800"/>
              </a:spcAft>
            </a:pPr>
            <a:r>
              <a:rPr lang="en-GB" sz="3200" dirty="0">
                <a:effectLst/>
                <a:latin typeface="Calibri" panose="020F0502020204030204" pitchFamily="34" charset="0"/>
                <a:ea typeface="Calibri" panose="020F0502020204030204" pitchFamily="34" charset="0"/>
                <a:cs typeface="Calibri" panose="020F0502020204030204" pitchFamily="34" charset="0"/>
              </a:rPr>
              <a:t>Mrs </a:t>
            </a:r>
            <a:r>
              <a:rPr lang="en-GB" sz="3200" dirty="0" err="1">
                <a:effectLst/>
                <a:latin typeface="Calibri" panose="020F0502020204030204" pitchFamily="34" charset="0"/>
                <a:ea typeface="Calibri" panose="020F0502020204030204" pitchFamily="34" charset="0"/>
                <a:cs typeface="Calibri" panose="020F0502020204030204" pitchFamily="34" charset="0"/>
              </a:rPr>
              <a:t>Cattini</a:t>
            </a:r>
            <a:r>
              <a:rPr lang="en-GB" sz="3200" dirty="0">
                <a:effectLst/>
                <a:latin typeface="Calibri" panose="020F0502020204030204" pitchFamily="34" charset="0"/>
                <a:ea typeface="Calibri" panose="020F0502020204030204" pitchFamily="34" charset="0"/>
                <a:cs typeface="Calibri" panose="020F0502020204030204" pitchFamily="34" charset="0"/>
              </a:rPr>
              <a:t>/Mrs </a:t>
            </a:r>
            <a:r>
              <a:rPr lang="en-GB" sz="3200" dirty="0" err="1">
                <a:effectLst/>
                <a:latin typeface="Calibri" panose="020F0502020204030204" pitchFamily="34" charset="0"/>
                <a:ea typeface="Calibri" panose="020F0502020204030204" pitchFamily="34" charset="0"/>
                <a:cs typeface="Calibri" panose="020F0502020204030204" pitchFamily="34" charset="0"/>
              </a:rPr>
              <a:t>Kyriacou</a:t>
            </a:r>
            <a:r>
              <a:rPr lang="en-GB" sz="3200" dirty="0">
                <a:effectLst/>
                <a:latin typeface="Calibri" panose="020F0502020204030204" pitchFamily="34" charset="0"/>
                <a:ea typeface="Calibri" panose="020F0502020204030204" pitchFamily="34" charset="0"/>
                <a:cs typeface="Calibri" panose="020F0502020204030204" pitchFamily="34" charset="0"/>
              </a:rPr>
              <a:t> (6CK)</a:t>
            </a:r>
          </a:p>
          <a:p>
            <a:pPr algn="ctr">
              <a:lnSpc>
                <a:spcPct val="107000"/>
              </a:lnSpc>
              <a:spcAft>
                <a:spcPts val="800"/>
              </a:spcAft>
            </a:pPr>
            <a:r>
              <a:rPr lang="en-GB" sz="3200" dirty="0">
                <a:latin typeface="Calibri" panose="020F0502020204030204" pitchFamily="34" charset="0"/>
                <a:ea typeface="Calibri" panose="020F0502020204030204" pitchFamily="34" charset="0"/>
                <a:cs typeface="Calibri" panose="020F0502020204030204" pitchFamily="34" charset="0"/>
              </a:rPr>
              <a:t>Mrs Pickles (TA)</a:t>
            </a:r>
          </a:p>
          <a:p>
            <a:pPr algn="ctr">
              <a:lnSpc>
                <a:spcPct val="107000"/>
              </a:lnSpc>
              <a:spcAft>
                <a:spcPts val="800"/>
              </a:spcAft>
            </a:pPr>
            <a:r>
              <a:rPr lang="en-GB" sz="3200" dirty="0">
                <a:latin typeface="Calibri" panose="020F0502020204030204" pitchFamily="34" charset="0"/>
                <a:ea typeface="Calibri" panose="020F0502020204030204" pitchFamily="34" charset="0"/>
                <a:cs typeface="Calibri" panose="020F0502020204030204" pitchFamily="34" charset="0"/>
              </a:rPr>
              <a:t> </a:t>
            </a:r>
            <a:endParaRPr lang="en-GB" sz="32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3200" dirty="0">
                <a:effectLst/>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solidFill>
                  <a:srgbClr val="000000"/>
                </a:solidFill>
              </a:rPr>
              <a:t>A Typical Day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5682102" cy="4614785"/>
          </a:xfrm>
        </p:spPr>
        <p:txBody>
          <a:bodyPr>
            <a:normAutofit fontScale="85000" lnSpcReduction="10000"/>
          </a:bodyPr>
          <a:lstStyle/>
          <a:p>
            <a:pPr marL="0" indent="0">
              <a:buNone/>
            </a:pPr>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8.45: Soft Start </a:t>
            </a:r>
          </a:p>
          <a:p>
            <a:r>
              <a:rPr lang="en-US" sz="2400" dirty="0">
                <a:latin typeface="Calibri" panose="020F0502020204030204" pitchFamily="34" charset="0"/>
                <a:ea typeface="Calibri" panose="020F0502020204030204" pitchFamily="34" charset="0"/>
                <a:cs typeface="Calibri" panose="020F0502020204030204" pitchFamily="34" charset="0"/>
              </a:rPr>
              <a:t>9.00: Registration </a:t>
            </a:r>
          </a:p>
          <a:p>
            <a:r>
              <a:rPr lang="en-US" sz="2400" dirty="0">
                <a:latin typeface="Calibri" panose="020F0502020204030204" pitchFamily="34" charset="0"/>
                <a:ea typeface="Calibri" panose="020F0502020204030204" pitchFamily="34" charset="0"/>
                <a:cs typeface="Calibri" panose="020F0502020204030204" pitchFamily="34" charset="0"/>
              </a:rPr>
              <a:t>9.00 – 9.45: Act of worship/morning work/ guided reading</a:t>
            </a:r>
          </a:p>
          <a:p>
            <a:r>
              <a:rPr lang="en-US" sz="2400" dirty="0">
                <a:latin typeface="Calibri" panose="020F0502020204030204" pitchFamily="34" charset="0"/>
                <a:ea typeface="Calibri" panose="020F0502020204030204" pitchFamily="34" charset="0"/>
                <a:cs typeface="Calibri" panose="020F0502020204030204" pitchFamily="34" charset="0"/>
              </a:rPr>
              <a:t>9.45: Maths </a:t>
            </a:r>
          </a:p>
          <a:p>
            <a:r>
              <a:rPr lang="en-US" sz="2400" dirty="0">
                <a:latin typeface="Calibri" panose="020F0502020204030204" pitchFamily="34" charset="0"/>
                <a:ea typeface="Calibri" panose="020F0502020204030204" pitchFamily="34" charset="0"/>
                <a:cs typeface="Calibri" panose="020F0502020204030204" pitchFamily="34" charset="0"/>
              </a:rPr>
              <a:t>10.45: Playtime (children encouraged to bring a piece of fruit in for their snack)</a:t>
            </a:r>
          </a:p>
          <a:p>
            <a:r>
              <a:rPr lang="en-US" sz="2400" dirty="0">
                <a:latin typeface="Calibri" panose="020F0502020204030204" pitchFamily="34" charset="0"/>
                <a:ea typeface="Calibri" panose="020F0502020204030204" pitchFamily="34" charset="0"/>
                <a:cs typeface="Calibri" panose="020F0502020204030204" pitchFamily="34" charset="0"/>
              </a:rPr>
              <a:t>11.00: Literacy </a:t>
            </a:r>
          </a:p>
          <a:p>
            <a:r>
              <a:rPr lang="en-US" sz="2400" dirty="0">
                <a:latin typeface="Calibri" panose="020F0502020204030204" pitchFamily="34" charset="0"/>
                <a:ea typeface="Calibri" panose="020F0502020204030204" pitchFamily="34" charset="0"/>
                <a:cs typeface="Calibri" panose="020F0502020204030204" pitchFamily="34" charset="0"/>
              </a:rPr>
              <a:t>11:00-11:30am Hymn Practice (Tuesdays)</a:t>
            </a:r>
          </a:p>
          <a:p>
            <a:r>
              <a:rPr lang="en-US" sz="2400" dirty="0">
                <a:latin typeface="Calibri" panose="020F0502020204030204" pitchFamily="34" charset="0"/>
                <a:ea typeface="Calibri" panose="020F0502020204030204" pitchFamily="34" charset="0"/>
                <a:cs typeface="Calibri" panose="020F0502020204030204" pitchFamily="34" charset="0"/>
              </a:rPr>
              <a:t>12.30: Lunch </a:t>
            </a:r>
          </a:p>
          <a:p>
            <a:r>
              <a:rPr lang="en-US" sz="2400" dirty="0">
                <a:latin typeface="Calibri" panose="020F0502020204030204" pitchFamily="34" charset="0"/>
                <a:ea typeface="Calibri" panose="020F0502020204030204" pitchFamily="34" charset="0"/>
                <a:cs typeface="Calibri" panose="020F0502020204030204" pitchFamily="34" charset="0"/>
              </a:rPr>
              <a:t>1.30-2.30: RE/Topic/P.E/Computing/Music/Spanish</a:t>
            </a:r>
          </a:p>
          <a:p>
            <a:r>
              <a:rPr lang="en-US" sz="2400" dirty="0">
                <a:latin typeface="Calibri" panose="020F0502020204030204" pitchFamily="34" charset="0"/>
                <a:ea typeface="Calibri" panose="020F0502020204030204" pitchFamily="34" charset="0"/>
                <a:cs typeface="Calibri" panose="020F0502020204030204" pitchFamily="34" charset="0"/>
              </a:rPr>
              <a:t>2.30 3.30:</a:t>
            </a:r>
          </a:p>
          <a:p>
            <a:pPr marL="0" indent="0">
              <a:buNone/>
            </a:pPr>
            <a:r>
              <a:rPr lang="en-US" sz="2400" dirty="0">
                <a:latin typeface="Calibri" panose="020F0502020204030204" pitchFamily="34" charset="0"/>
                <a:ea typeface="Calibri" panose="020F0502020204030204" pitchFamily="34" charset="0"/>
                <a:cs typeface="Calibri" panose="020F0502020204030204" pitchFamily="34" charset="0"/>
              </a:rPr>
              <a:t>RE/Topic/P.E/Computing/Music/Spanish/Enrichment </a:t>
            </a: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3</a:t>
            </a:fld>
            <a:endParaRPr lang="en-US" dirty="0"/>
          </a:p>
        </p:txBody>
      </p:sp>
      <p:pic>
        <p:nvPicPr>
          <p:cNvPr id="8" name="Picture Placeholder 7">
            <a:extLst>
              <a:ext uri="{FF2B5EF4-FFF2-40B4-BE49-F238E27FC236}">
                <a16:creationId xmlns:a16="http://schemas.microsoft.com/office/drawing/2014/main" id="{6B365320-467D-49B1-A6D5-8F214D752B81}"/>
              </a:ext>
            </a:extLst>
          </p:cNvPr>
          <p:cNvPicPr>
            <a:picLocks noGrp="1" noChangeAspect="1"/>
          </p:cNvPicPr>
          <p:nvPr>
            <p:ph type="pic" sz="quarter" idx="14"/>
          </p:nvPr>
        </p:nvPicPr>
        <p:blipFill>
          <a:blip r:embed="rId2"/>
          <a:srcRect l="7543" r="7543"/>
          <a:stretch>
            <a:fillRect/>
          </a:stretch>
        </p:blipFill>
        <p:spPr>
          <a:xfrm rot="720000">
            <a:off x="6424403" y="213752"/>
            <a:ext cx="4611516" cy="5429500"/>
          </a:xfrm>
          <a:prstGeom prst="rect">
            <a:avLst/>
          </a:prstGeom>
        </p:spPr>
      </p:pic>
    </p:spTree>
    <p:extLst>
      <p:ext uri="{BB962C8B-B14F-4D97-AF65-F5344CB8AC3E}">
        <p14:creationId xmlns:p14="http://schemas.microsoft.com/office/powerpoint/2010/main" val="3671418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noAutofit/>
          </a:bodyPr>
          <a:lstStyle/>
          <a:p>
            <a:pPr algn="ctr"/>
            <a:r>
              <a:rPr lang="en-US" sz="2800" dirty="0">
                <a:solidFill>
                  <a:srgbClr val="000000"/>
                </a:solidFill>
              </a:rPr>
              <a:t>Catholic Life of the School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494263" y="2285803"/>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4</a:t>
            </a:fld>
            <a:endParaRPr lang="en-US" dirty="0"/>
          </a:p>
        </p:txBody>
      </p:sp>
      <p:pic>
        <p:nvPicPr>
          <p:cNvPr id="8" name="Picture 7"/>
          <p:cNvPicPr>
            <a:picLocks noChangeAspect="1"/>
          </p:cNvPicPr>
          <p:nvPr/>
        </p:nvPicPr>
        <p:blipFill>
          <a:blip r:embed="rId2"/>
          <a:stretch>
            <a:fillRect/>
          </a:stretch>
        </p:blipFill>
        <p:spPr>
          <a:xfrm rot="738424">
            <a:off x="7160803" y="802423"/>
            <a:ext cx="3391506" cy="4235164"/>
          </a:xfrm>
          <a:prstGeom prst="rect">
            <a:avLst/>
          </a:prstGeom>
        </p:spPr>
      </p:pic>
      <p:sp>
        <p:nvSpPr>
          <p:cNvPr id="9" name="Rectangle 8"/>
          <p:cNvSpPr/>
          <p:nvPr/>
        </p:nvSpPr>
        <p:spPr>
          <a:xfrm rot="21337395">
            <a:off x="-54906" y="-2677797"/>
            <a:ext cx="6009936" cy="12741950"/>
          </a:xfrm>
          <a:prstGeom prst="rect">
            <a:avLst/>
          </a:prstGeom>
        </p:spPr>
        <p:txBody>
          <a:bodyPr wrap="square">
            <a:spAutoFit/>
          </a:bodyPr>
          <a:lstStyle/>
          <a:p>
            <a:pPr algn="ctr"/>
            <a:r>
              <a:rPr lang="en-GB" b="1" i="1" dirty="0">
                <a:solidFill>
                  <a:srgbClr val="FF0000"/>
                </a:solidFill>
                <a:latin typeface="sassooninfant"/>
              </a:rPr>
              <a:t>‘</a:t>
            </a: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i="1" dirty="0">
              <a:solidFill>
                <a:srgbClr val="FF0000"/>
              </a:solidFill>
              <a:latin typeface="Arial" panose="020B0604020202020204" pitchFamily="34" charset="0"/>
              <a:cs typeface="Arial" panose="020B0604020202020204" pitchFamily="34" charset="0"/>
            </a:endParaRPr>
          </a:p>
          <a:p>
            <a:pPr algn="ctr"/>
            <a:endParaRPr lang="en-GB" i="1" dirty="0">
              <a:solidFill>
                <a:srgbClr val="FF0000"/>
              </a:solidFill>
              <a:latin typeface="Arial" panose="020B0604020202020204" pitchFamily="34" charset="0"/>
              <a:cs typeface="Arial" panose="020B0604020202020204" pitchFamily="34" charset="0"/>
            </a:endParaRPr>
          </a:p>
          <a:p>
            <a:pPr algn="ctr"/>
            <a:endParaRPr lang="en-GB" i="1" dirty="0">
              <a:solidFill>
                <a:srgbClr val="FF0000"/>
              </a:solidFill>
              <a:latin typeface="Arial" panose="020B0604020202020204" pitchFamily="34" charset="0"/>
              <a:cs typeface="Arial" panose="020B0604020202020204" pitchFamily="34" charset="0"/>
            </a:endParaRPr>
          </a:p>
          <a:p>
            <a:pPr algn="ctr"/>
            <a:endParaRPr lang="en-GB" sz="1400" i="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1400" i="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lgn="ctr"/>
            <a:r>
              <a:rPr lang="en-GB" sz="1400" i="1" dirty="0">
                <a:solidFill>
                  <a:srgbClr val="FF0000"/>
                </a:solidFill>
                <a:latin typeface="Calibri" panose="020F0502020204030204" pitchFamily="34" charset="0"/>
                <a:ea typeface="Calibri" panose="020F0502020204030204" pitchFamily="34" charset="0"/>
                <a:cs typeface="Calibri" panose="020F0502020204030204" pitchFamily="34" charset="0"/>
              </a:rPr>
              <a:t>In everything we do today, we are following Jesus and His way.’</a:t>
            </a:r>
            <a:endParaRPr lang="en-GB" sz="1400"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algn="ctr"/>
            <a:r>
              <a:rPr lang="en-GB" sz="1400" dirty="0">
                <a:solidFill>
                  <a:schemeClr val="accent4"/>
                </a:solidFill>
                <a:latin typeface="Calibri" panose="020F0502020204030204" pitchFamily="34" charset="0"/>
                <a:ea typeface="Calibri" panose="020F0502020204030204" pitchFamily="34" charset="0"/>
                <a:cs typeface="Calibri" panose="020F0502020204030204" pitchFamily="34" charset="0"/>
              </a:rPr>
              <a:t>RE is at the heart of everything we do here at St George’s. It is through Religious Education that we that we lay the foundations for our pupils to grow into respectful, spiritual and moral individuals; supporting them in developing and deepening their relationship with God. The children are encouraged to reflect and ask questions about their faith.</a:t>
            </a:r>
          </a:p>
          <a:p>
            <a:pPr algn="ctr"/>
            <a:r>
              <a:rPr lang="en-GB" sz="1400" dirty="0">
                <a:solidFill>
                  <a:schemeClr val="accent4"/>
                </a:solidFill>
                <a:latin typeface="Calibri" panose="020F0502020204030204" pitchFamily="34" charset="0"/>
                <a:ea typeface="Calibri" panose="020F0502020204030204" pitchFamily="34" charset="0"/>
                <a:cs typeface="Calibri" panose="020F0502020204030204" pitchFamily="34" charset="0"/>
              </a:rPr>
              <a:t> </a:t>
            </a:r>
          </a:p>
          <a:p>
            <a:pPr algn="ctr"/>
            <a:endParaRPr lang="en-GB" sz="2000" i="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endParaRPr>
          </a:p>
          <a:p>
            <a:pPr algn="ctr"/>
            <a:r>
              <a:rPr lang="en-GB" sz="2000" i="1" dirty="0">
                <a:solidFill>
                  <a:srgbClr val="000000"/>
                </a:solidFill>
                <a:highlight>
                  <a:srgbClr val="00FF00"/>
                </a:highlight>
                <a:latin typeface="Calibri" panose="020F0502020204030204" pitchFamily="34" charset="0"/>
                <a:ea typeface="Calibri" panose="020F0502020204030204" pitchFamily="34" charset="0"/>
                <a:cs typeface="Calibri" panose="020F0502020204030204" pitchFamily="34" charset="0"/>
              </a:rPr>
              <a:t>Our topics this year in RE are:</a:t>
            </a:r>
          </a:p>
          <a:p>
            <a:pPr algn="l"/>
            <a:r>
              <a:rPr lang="en-GB" sz="2000" b="0" i="0" dirty="0">
                <a:solidFill>
                  <a:srgbClr val="000000"/>
                </a:solidFill>
                <a:effectLst/>
                <a:latin typeface="Calibri" panose="020F0502020204030204" pitchFamily="34" charset="0"/>
              </a:rPr>
              <a:t>Branch 1: Creation and Covenant</a:t>
            </a:r>
          </a:p>
          <a:p>
            <a:pPr algn="l"/>
            <a:r>
              <a:rPr lang="en-GB" sz="2000" b="0" i="0" dirty="0">
                <a:solidFill>
                  <a:srgbClr val="000000"/>
                </a:solidFill>
                <a:effectLst/>
                <a:latin typeface="Calibri" panose="020F0502020204030204" pitchFamily="34" charset="0"/>
              </a:rPr>
              <a:t>Branch 2: Prophecy and Promise</a:t>
            </a:r>
          </a:p>
          <a:p>
            <a:pPr algn="l"/>
            <a:r>
              <a:rPr lang="en-GB" sz="2000" b="0" i="0" dirty="0">
                <a:solidFill>
                  <a:srgbClr val="000000"/>
                </a:solidFill>
                <a:effectLst/>
                <a:latin typeface="Calibri" panose="020F0502020204030204" pitchFamily="34" charset="0"/>
              </a:rPr>
              <a:t>Branch 3: Galilee to Jerusalem</a:t>
            </a:r>
          </a:p>
          <a:p>
            <a:pPr algn="l"/>
            <a:r>
              <a:rPr lang="en-GB" sz="2000" b="0" i="0" dirty="0">
                <a:solidFill>
                  <a:srgbClr val="000000"/>
                </a:solidFill>
                <a:effectLst/>
                <a:latin typeface="Calibri" panose="020F0502020204030204" pitchFamily="34" charset="0"/>
              </a:rPr>
              <a:t>Branch 4: Desert to Garden</a:t>
            </a:r>
          </a:p>
          <a:p>
            <a:pPr algn="l"/>
            <a:r>
              <a:rPr lang="en-GB" sz="2000" b="0" i="0" dirty="0">
                <a:solidFill>
                  <a:srgbClr val="000000"/>
                </a:solidFill>
                <a:effectLst/>
                <a:latin typeface="Calibri" panose="020F0502020204030204" pitchFamily="34" charset="0"/>
              </a:rPr>
              <a:t>Branch 5: To The Ends of the Earth</a:t>
            </a:r>
          </a:p>
          <a:p>
            <a:pPr algn="l"/>
            <a:r>
              <a:rPr lang="en-GB" sz="2000" b="0" i="0" dirty="0">
                <a:solidFill>
                  <a:srgbClr val="000000"/>
                </a:solidFill>
                <a:effectLst/>
                <a:latin typeface="Calibri" panose="020F0502020204030204" pitchFamily="34" charset="0"/>
              </a:rPr>
              <a:t>Branch 6: Dialogue and Encounter</a:t>
            </a:r>
          </a:p>
          <a:p>
            <a:pPr algn="ctr"/>
            <a:endParaRPr lang="en-GB" sz="2000" i="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endParaRPr>
          </a:p>
          <a:p>
            <a:pPr algn="ctr"/>
            <a:r>
              <a:rPr lang="en-GB" sz="2000" i="1" dirty="0">
                <a:solidFill>
                  <a:srgbClr val="000000"/>
                </a:solidFill>
                <a:latin typeface="Calibri" panose="020F0502020204030204" pitchFamily="34" charset="0"/>
                <a:ea typeface="Calibri" panose="020F0502020204030204" pitchFamily="34" charset="0"/>
                <a:cs typeface="Calibri" panose="020F0502020204030204" pitchFamily="34" charset="0"/>
              </a:rPr>
              <a:t> </a:t>
            </a:r>
          </a:p>
          <a:p>
            <a:pPr algn="ctr"/>
            <a:endParaRPr lang="en-GB" sz="1400" i="1" dirty="0">
              <a:solidFill>
                <a:srgbClr val="000000"/>
              </a:solidFill>
              <a:latin typeface="Arial" panose="020B0604020202020204" pitchFamily="34" charset="0"/>
              <a:cs typeface="Arial" panose="020B0604020202020204" pitchFamily="34" charset="0"/>
            </a:endParaRPr>
          </a:p>
          <a:p>
            <a:endParaRPr lang="en-GB" sz="1400" b="1" i="1" dirty="0">
              <a:solidFill>
                <a:srgbClr val="00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b="1" i="1" dirty="0">
              <a:solidFill>
                <a:srgbClr val="FF0000"/>
              </a:solidFill>
              <a:latin typeface="sassooninfant"/>
            </a:endParaRPr>
          </a:p>
          <a:p>
            <a:pPr algn="ctr"/>
            <a:endParaRPr lang="en-GB" i="1" dirty="0">
              <a:solidFill>
                <a:srgbClr val="FF0000"/>
              </a:solidFill>
            </a:endParaRPr>
          </a:p>
        </p:txBody>
      </p:sp>
    </p:spTree>
    <p:extLst>
      <p:ext uri="{BB962C8B-B14F-4D97-AF65-F5344CB8AC3E}">
        <p14:creationId xmlns:p14="http://schemas.microsoft.com/office/powerpoint/2010/main" val="2043020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solidFill>
                  <a:srgbClr val="000000"/>
                </a:solidFill>
              </a:rPr>
              <a:t>Reading</a:t>
            </a:r>
            <a:r>
              <a:rPr lang="en-US" dirty="0"/>
              <a:t>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31678" y="1912873"/>
            <a:ext cx="5508721" cy="4466233"/>
          </a:xfrm>
        </p:spPr>
        <p:txBody>
          <a:bodyPr>
            <a:normAutofit fontScale="85000" lnSpcReduction="20000"/>
          </a:bodyPr>
          <a:lstStyle/>
          <a:p>
            <a:pPr marL="0" indent="0">
              <a:buNone/>
            </a:pPr>
            <a:endParaRPr lang="en-US" sz="1800" dirty="0">
              <a:latin typeface="Arial" panose="020B0604020202020204" pitchFamily="34" charset="0"/>
              <a:cs typeface="Arial" panose="020B0604020202020204" pitchFamily="34" charset="0"/>
            </a:endParaRPr>
          </a:p>
          <a:p>
            <a:r>
              <a:rPr lang="en-US" sz="2200" dirty="0">
                <a:latin typeface="Calibri" panose="020F0502020204030204" pitchFamily="34" charset="0"/>
                <a:ea typeface="Calibri" panose="020F0502020204030204" pitchFamily="34" charset="0"/>
                <a:cs typeface="Calibri" panose="020F0502020204030204" pitchFamily="34" charset="0"/>
              </a:rPr>
              <a:t>We are following a reading scheme called ‘Big Cats’.</a:t>
            </a:r>
          </a:p>
          <a:p>
            <a:r>
              <a:rPr lang="en-US" sz="2200" dirty="0">
                <a:latin typeface="Calibri" panose="020F0502020204030204" pitchFamily="34" charset="0"/>
                <a:ea typeface="Calibri" panose="020F0502020204030204" pitchFamily="34" charset="0"/>
                <a:cs typeface="Calibri" panose="020F0502020204030204" pitchFamily="34" charset="0"/>
              </a:rPr>
              <a:t>Pupils are assessed in Autumn Term 1 </a:t>
            </a:r>
          </a:p>
          <a:p>
            <a:r>
              <a:rPr lang="en-US" sz="2200" dirty="0">
                <a:latin typeface="Calibri" panose="020F0502020204030204" pitchFamily="34" charset="0"/>
                <a:ea typeface="Calibri" panose="020F0502020204030204" pitchFamily="34" charset="0"/>
                <a:cs typeface="Calibri" panose="020F0502020204030204" pitchFamily="34" charset="0"/>
              </a:rPr>
              <a:t>Fluency and a range of comprehension skills in the following reading domains are practised weekly: </a:t>
            </a:r>
            <a:r>
              <a:rPr lang="en-US" sz="2200" dirty="0">
                <a:solidFill>
                  <a:srgbClr val="000000"/>
                </a:solidFill>
                <a:latin typeface="Calibri" panose="020F0502020204030204" pitchFamily="34" charset="0"/>
                <a:ea typeface="Calibri" panose="020F0502020204030204" pitchFamily="34" charset="0"/>
                <a:cs typeface="Calibri" panose="020F0502020204030204" pitchFamily="34" charset="0"/>
              </a:rPr>
              <a:t>meaning of vocabulary, making inferences, predicting, analysing, retrieving information and summarizing </a:t>
            </a:r>
          </a:p>
          <a:p>
            <a:r>
              <a:rPr lang="en-US" sz="2200" dirty="0">
                <a:latin typeface="Calibri" panose="020F0502020204030204" pitchFamily="34" charset="0"/>
                <a:ea typeface="Calibri" panose="020F0502020204030204" pitchFamily="34" charset="0"/>
                <a:cs typeface="Calibri" panose="020F0502020204030204" pitchFamily="34" charset="0"/>
              </a:rPr>
              <a:t>Children are grouped with readers working at the same level in guided reading activities.</a:t>
            </a:r>
          </a:p>
          <a:p>
            <a:r>
              <a:rPr lang="en-US" sz="2200" dirty="0">
                <a:latin typeface="Calibri" panose="020F0502020204030204" pitchFamily="34" charset="0"/>
                <a:ea typeface="Calibri" panose="020F0502020204030204" pitchFamily="34" charset="0"/>
                <a:cs typeface="Calibri" panose="020F0502020204030204" pitchFamily="34" charset="0"/>
              </a:rPr>
              <a:t>Reading independently at home daily for a minimum of 15 – 20 minutes. The children should be reading challenging texts. </a:t>
            </a:r>
          </a:p>
          <a:p>
            <a:r>
              <a:rPr lang="en-US" sz="2200" dirty="0">
                <a:latin typeface="Calibri" panose="020F0502020204030204" pitchFamily="34" charset="0"/>
                <a:ea typeface="Calibri" panose="020F0502020204030204" pitchFamily="34" charset="0"/>
                <a:cs typeface="Calibri" panose="020F0502020204030204" pitchFamily="34" charset="0"/>
              </a:rPr>
              <a:t>Class text termly in literacy.</a:t>
            </a:r>
          </a:p>
          <a:p>
            <a:r>
              <a:rPr lang="en-US" sz="2200" dirty="0">
                <a:latin typeface="Calibri" panose="020F0502020204030204" pitchFamily="34" charset="0"/>
                <a:ea typeface="Calibri" panose="020F0502020204030204" pitchFamily="34" charset="0"/>
                <a:cs typeface="Calibri" panose="020F0502020204030204" pitchFamily="34" charset="0"/>
              </a:rPr>
              <a:t>Comprehension tasks weekly. </a:t>
            </a:r>
          </a:p>
          <a:p>
            <a:r>
              <a:rPr lang="en-US" sz="2200" dirty="0">
                <a:latin typeface="Calibri" panose="020F0502020204030204" pitchFamily="34" charset="0"/>
                <a:ea typeface="Calibri" panose="020F0502020204030204" pitchFamily="34" charset="0"/>
                <a:cs typeface="Calibri" panose="020F0502020204030204" pitchFamily="34" charset="0"/>
              </a:rPr>
              <a:t>Reading records checked weekly-parents to sign only </a:t>
            </a:r>
          </a:p>
          <a:p>
            <a:endParaRPr lang="en-US" dirty="0"/>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5</a:t>
            </a:fld>
            <a:endParaRPr lang="en-US" dirty="0"/>
          </a:p>
        </p:txBody>
      </p:sp>
      <p:pic>
        <p:nvPicPr>
          <p:cNvPr id="8" name="Picture Placeholder 7"/>
          <p:cNvPicPr>
            <a:picLocks noGrp="1" noChangeAspect="1"/>
          </p:cNvPicPr>
          <p:nvPr>
            <p:ph type="pic" sz="quarter" idx="14"/>
          </p:nvPr>
        </p:nvPicPr>
        <p:blipFill>
          <a:blip r:embed="rId2"/>
          <a:srcRect l="23964" r="23964"/>
          <a:stretch>
            <a:fillRect/>
          </a:stretch>
        </p:blipFill>
        <p:spPr>
          <a:xfrm rot="720000">
            <a:off x="6701674" y="776047"/>
            <a:ext cx="3829052" cy="4508244"/>
          </a:xfrm>
          <a:prstGeom prst="rect">
            <a:avLst/>
          </a:prstGeom>
        </p:spPr>
      </p:pic>
      <p:sp>
        <p:nvSpPr>
          <p:cNvPr id="7" name="TextBox 6">
            <a:extLst>
              <a:ext uri="{FF2B5EF4-FFF2-40B4-BE49-F238E27FC236}">
                <a16:creationId xmlns:a16="http://schemas.microsoft.com/office/drawing/2014/main" id="{0A0C9A6B-B21C-4F8D-ADB6-A2B560CF8D33}"/>
              </a:ext>
            </a:extLst>
          </p:cNvPr>
          <p:cNvSpPr txBox="1"/>
          <p:nvPr/>
        </p:nvSpPr>
        <p:spPr>
          <a:xfrm>
            <a:off x="264649" y="5945824"/>
            <a:ext cx="10231200" cy="1138773"/>
          </a:xfrm>
          <a:prstGeom prst="rect">
            <a:avLst/>
          </a:prstGeom>
          <a:noFill/>
        </p:spPr>
        <p:txBody>
          <a:bodyPr wrap="square">
            <a:spAutoFit/>
          </a:bodyPr>
          <a:lstStyle/>
          <a:p>
            <a:r>
              <a:rPr lang="en-GB" sz="1400" b="1" u="sng" dirty="0">
                <a:solidFill>
                  <a:srgbClr val="000000"/>
                </a:solidFill>
                <a:hlinkClick r:id="rId3">
                  <a:extLst>
                    <a:ext uri="{A12FA001-AC4F-418D-AE19-62706E023703}">
                      <ahyp:hlinkClr xmlns:ahyp="http://schemas.microsoft.com/office/drawing/2018/hyperlinkcolor" val="tx"/>
                    </a:ext>
                  </a:extLst>
                </a:hlinkClick>
              </a:rPr>
              <a:t>Recommended reading list: </a:t>
            </a:r>
          </a:p>
          <a:p>
            <a:r>
              <a:rPr lang="en-GB" sz="1200" dirty="0">
                <a:solidFill>
                  <a:srgbClr val="000000"/>
                </a:solidFill>
                <a:hlinkClick r:id="rId3">
                  <a:extLst>
                    <a:ext uri="{A12FA001-AC4F-418D-AE19-62706E023703}">
                      <ahyp:hlinkClr xmlns:ahyp="http://schemas.microsoft.com/office/drawing/2018/hyperlinkcolor" val="tx"/>
                    </a:ext>
                  </a:extLst>
                </a:hlinkClick>
              </a:rPr>
              <a:t>https://www.st-georges.enfield.sch.uk/page/?title=Recommended+Reading+List+KS2%26%238203%3B%26%238203%3B%26%238203%3B%26%238203%3B%26%238203%3B%26%238203%3B%26%238203%3B&amp;pid=84</a:t>
            </a:r>
            <a:endParaRPr lang="en-GB" sz="1200" dirty="0">
              <a:solidFill>
                <a:srgbClr val="000000"/>
              </a:solidFill>
            </a:endParaRPr>
          </a:p>
          <a:p>
            <a:endParaRPr lang="en-GB" dirty="0"/>
          </a:p>
        </p:txBody>
      </p:sp>
    </p:spTree>
    <p:extLst>
      <p:ext uri="{BB962C8B-B14F-4D97-AF65-F5344CB8AC3E}">
        <p14:creationId xmlns:p14="http://schemas.microsoft.com/office/powerpoint/2010/main" val="382816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solidFill>
                  <a:srgbClr val="000000"/>
                </a:solidFill>
              </a:rPr>
              <a:t>Spellings </a:t>
            </a:r>
            <a:r>
              <a:rPr lang="en-US" dirty="0"/>
              <a:t>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70026" y="2181739"/>
            <a:ext cx="5045441" cy="4273143"/>
          </a:xfrm>
        </p:spPr>
        <p:txBody>
          <a:bodyPr>
            <a:normAutofit fontScale="92500" lnSpcReduction="10000"/>
          </a:bodyPr>
          <a:lstStyle/>
          <a:p>
            <a:pPr marL="0" indent="0">
              <a:buNone/>
            </a:pPr>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000" dirty="0">
                <a:latin typeface="Calibri" panose="020F0502020204030204" pitchFamily="34" charset="0"/>
                <a:ea typeface="Calibri" panose="020F0502020204030204" pitchFamily="34" charset="0"/>
                <a:cs typeface="Calibri" panose="020F0502020204030204" pitchFamily="34" charset="0"/>
              </a:rPr>
              <a:t>Your child will need to know their log-ins for DB Primary. Spellings are set on DB Primary at the beginning of each half term. We upload a half termly overview and the children will learn the spellings for the corresponding week. The children are then tested every Friday. </a:t>
            </a:r>
          </a:p>
          <a:p>
            <a:r>
              <a:rPr lang="en-US" sz="2000" dirty="0">
                <a:latin typeface="Calibri" panose="020F0502020204030204" pitchFamily="34" charset="0"/>
                <a:ea typeface="Calibri" panose="020F0502020204030204" pitchFamily="34" charset="0"/>
                <a:cs typeface="Calibri" panose="020F0502020204030204" pitchFamily="34" charset="0"/>
              </a:rPr>
              <a:t>Spelling activities in class weekly.</a:t>
            </a:r>
          </a:p>
          <a:p>
            <a:r>
              <a:rPr lang="en-US" sz="2000" dirty="0">
                <a:latin typeface="Calibri" panose="020F0502020204030204" pitchFamily="34" charset="0"/>
                <a:ea typeface="Calibri" panose="020F0502020204030204" pitchFamily="34" charset="0"/>
                <a:cs typeface="Calibri" panose="020F0502020204030204" pitchFamily="34" charset="0"/>
              </a:rPr>
              <a:t>Spellings are taught systematically within word families where possible.</a:t>
            </a:r>
          </a:p>
          <a:p>
            <a:r>
              <a:rPr lang="en-US" sz="2000" dirty="0">
                <a:latin typeface="Calibri" panose="020F0502020204030204" pitchFamily="34" charset="0"/>
                <a:ea typeface="Calibri" panose="020F0502020204030204" pitchFamily="34" charset="0"/>
                <a:cs typeface="Calibri" panose="020F0502020204030204" pitchFamily="34" charset="0"/>
              </a:rPr>
              <a:t>Spelling practice is so important; </a:t>
            </a:r>
            <a:r>
              <a:rPr lang="en-GB" sz="2000" dirty="0">
                <a:latin typeface="Calibri" panose="020F0502020204030204" pitchFamily="34" charset="0"/>
                <a:ea typeface="Calibri" panose="020F0502020204030204" pitchFamily="34" charset="0"/>
                <a:cs typeface="Calibri" panose="020F0502020204030204" pitchFamily="34" charset="0"/>
              </a:rPr>
              <a:t>spelling, reading, writing and comprehension skills are all closely linked. The more children practise key spellings the more likely they are to enjoy reading and writing. </a:t>
            </a: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6</a:t>
            </a:fld>
            <a:endParaRPr lang="en-US" dirty="0"/>
          </a:p>
        </p:txBody>
      </p:sp>
      <p:pic>
        <p:nvPicPr>
          <p:cNvPr id="2" name="Picture Placeholder 1"/>
          <p:cNvPicPr>
            <a:picLocks noGrp="1" noChangeAspect="1"/>
          </p:cNvPicPr>
          <p:nvPr>
            <p:ph type="pic" sz="quarter" idx="14"/>
          </p:nvPr>
        </p:nvPicPr>
        <p:blipFill>
          <a:blip r:embed="rId2"/>
          <a:srcRect l="9932" r="9932"/>
          <a:stretch>
            <a:fillRect/>
          </a:stretch>
        </p:blipFill>
        <p:spPr>
          <a:xfrm rot="720000">
            <a:off x="6678029" y="492095"/>
            <a:ext cx="4188077" cy="4930952"/>
          </a:xfrm>
          <a:prstGeom prst="rect">
            <a:avLst/>
          </a:prstGeom>
        </p:spPr>
      </p:pic>
    </p:spTree>
    <p:extLst>
      <p:ext uri="{BB962C8B-B14F-4D97-AF65-F5344CB8AC3E}">
        <p14:creationId xmlns:p14="http://schemas.microsoft.com/office/powerpoint/2010/main" val="149443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370352" y="773536"/>
            <a:ext cx="4408111" cy="1424499"/>
          </a:xfrm>
        </p:spPr>
        <p:txBody>
          <a:bodyPr>
            <a:normAutofit fontScale="90000"/>
          </a:bodyPr>
          <a:lstStyle/>
          <a:p>
            <a:pPr algn="ctr"/>
            <a:r>
              <a:rPr lang="en-US" dirty="0">
                <a:solidFill>
                  <a:srgbClr val="000000"/>
                </a:solidFill>
              </a:rPr>
              <a:t>Handwriting and presentation in Year 6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55575" y="2142309"/>
            <a:ext cx="5853339" cy="3962684"/>
          </a:xfrm>
        </p:spPr>
        <p:txBody>
          <a:bodyPr>
            <a:normAutofit fontScale="70000" lnSpcReduction="20000"/>
          </a:bodyPr>
          <a:lstStyle/>
          <a:p>
            <a:pPr marL="0" indent="0" algn="just">
              <a:buNone/>
            </a:pPr>
            <a:endParaRPr lang="en-US" sz="3200" b="1" u="sng"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Children should maintain legibility in joined, cursive handwriting when writing at speed. </a:t>
            </a:r>
          </a:p>
          <a:p>
            <a:pPr>
              <a:buFontTx/>
              <a:buChar char="-"/>
            </a:pP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Letter formation</a:t>
            </a:r>
          </a:p>
          <a:p>
            <a:pPr>
              <a:buFontTx/>
              <a:buChar char="-"/>
            </a:pP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Size </a:t>
            </a:r>
          </a:p>
          <a:p>
            <a:pPr>
              <a:buFontTx/>
              <a:buChar char="-"/>
            </a:pP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Writing on the line  </a:t>
            </a:r>
          </a:p>
          <a:p>
            <a:pPr>
              <a:buFontTx/>
              <a:buChar char="-"/>
            </a:pP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Pace </a:t>
            </a:r>
          </a:p>
          <a:p>
            <a:pPr marL="0" indent="0">
              <a:buNone/>
            </a:pPr>
            <a:endPar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Presentation is important – children must take pride in their work. This is a whole school priority across all subjects.</a:t>
            </a:r>
          </a:p>
          <a:p>
            <a:pPr algn="just">
              <a:buFontTx/>
              <a:buChar char="-"/>
            </a:pPr>
            <a:endParaRPr lang="en-GB" sz="1400" dirty="0">
              <a:solidFill>
                <a:srgbClr val="000000"/>
              </a:solidFill>
              <a:latin typeface="Arial" panose="020B0604020202020204" pitchFamily="34" charset="0"/>
              <a:cs typeface="Arial" panose="020B0604020202020204" pitchFamily="34" charset="0"/>
            </a:endParaRPr>
          </a:p>
          <a:p>
            <a:pPr algn="just">
              <a:buFontTx/>
              <a:buChar char="-"/>
            </a:pPr>
            <a:endParaRPr lang="en-US" b="1" u="sng" dirty="0">
              <a:solidFill>
                <a:srgbClr val="FF0000"/>
              </a:solidFill>
              <a:latin typeface="Arial" panose="020B0604020202020204" pitchFamily="34" charset="0"/>
              <a:cs typeface="Arial" panose="020B0604020202020204" pitchFamily="34" charset="0"/>
            </a:endParaRPr>
          </a:p>
          <a:p>
            <a:pPr marL="0" indent="0" algn="just">
              <a:buNone/>
            </a:pPr>
            <a:r>
              <a:rPr lang="en-US" b="1" u="sng" dirty="0">
                <a:solidFill>
                  <a:srgbClr val="FF0000"/>
                </a:solidFill>
                <a:latin typeface="Arial" panose="020B0604020202020204" pitchFamily="34" charset="0"/>
                <a:cs typeface="Arial" panose="020B0604020202020204" pitchFamily="34" charset="0"/>
                <a:hlinkClick r:id="rId2"/>
              </a:rPr>
              <a:t>https://www.st-georges.enfield.sch.uk/page/?title=Handwriting&amp;pid=54</a:t>
            </a:r>
            <a:endParaRPr lang="en-US" b="1" u="sng" dirty="0">
              <a:solidFill>
                <a:srgbClr val="FF0000"/>
              </a:solidFill>
              <a:latin typeface="Arial" panose="020B0604020202020204" pitchFamily="34" charset="0"/>
              <a:cs typeface="Arial" panose="020B0604020202020204" pitchFamily="34" charset="0"/>
            </a:endParaRPr>
          </a:p>
          <a:p>
            <a:pPr marL="0" indent="0" algn="just">
              <a:buNone/>
            </a:pPr>
            <a:endParaRPr lang="en-US" b="1" u="sng" dirty="0">
              <a:solidFill>
                <a:srgbClr val="FF0000"/>
              </a:solidFill>
              <a:latin typeface="Arial" panose="020B0604020202020204" pitchFamily="34" charset="0"/>
              <a:cs typeface="Arial" panose="020B0604020202020204" pitchFamily="34" charset="0"/>
            </a:endParaRPr>
          </a:p>
          <a:p>
            <a:pPr marL="0" indent="0" algn="just">
              <a:buNone/>
            </a:pPr>
            <a:endParaRPr lang="en-US" b="1" u="sng" dirty="0">
              <a:solidFill>
                <a:srgbClr val="FF0000"/>
              </a:solidFill>
              <a:latin typeface="Arial" panose="020B0604020202020204" pitchFamily="34" charset="0"/>
              <a:cs typeface="Arial" panose="020B0604020202020204" pitchFamily="34" charset="0"/>
            </a:endParaRPr>
          </a:p>
          <a:p>
            <a:pPr marL="0" indent="0" algn="just">
              <a:buNone/>
            </a:pPr>
            <a:endParaRPr lang="en-US" b="1" u="sng" dirty="0">
              <a:solidFill>
                <a:srgbClr val="FF0000"/>
              </a:solidFill>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7</a:t>
            </a:fld>
            <a:endParaRPr lang="en-US" dirty="0"/>
          </a:p>
        </p:txBody>
      </p:sp>
      <p:sp>
        <p:nvSpPr>
          <p:cNvPr id="2" name="AutoShape 2" descr="KSA students battle in TT Rockstars Times Tables Challenge - Kettering  Science Academ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2" descr="Image result for literacy clip 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51B95A40-C0E9-43CF-977D-3640B44B1279}"/>
              </a:ext>
            </a:extLst>
          </p:cNvPr>
          <p:cNvPicPr>
            <a:picLocks noChangeAspect="1"/>
          </p:cNvPicPr>
          <p:nvPr/>
        </p:nvPicPr>
        <p:blipFill>
          <a:blip r:embed="rId3"/>
          <a:stretch>
            <a:fillRect/>
          </a:stretch>
        </p:blipFill>
        <p:spPr>
          <a:xfrm rot="759322">
            <a:off x="7024083" y="625101"/>
            <a:ext cx="3362794" cy="4610743"/>
          </a:xfrm>
          <a:prstGeom prst="rect">
            <a:avLst/>
          </a:prstGeom>
        </p:spPr>
      </p:pic>
    </p:spTree>
    <p:extLst>
      <p:ext uri="{BB962C8B-B14F-4D97-AF65-F5344CB8AC3E}">
        <p14:creationId xmlns:p14="http://schemas.microsoft.com/office/powerpoint/2010/main" val="4095151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310334" y="149184"/>
            <a:ext cx="3937201" cy="365125"/>
          </a:xfrm>
        </p:spPr>
        <p:txBody>
          <a:bodyPr/>
          <a:lstStyle/>
          <a:p>
            <a:r>
              <a:rPr lang="en-US" sz="3200" noProof="0" dirty="0"/>
              <a:t>Writing in Year 6 </a:t>
            </a:r>
          </a:p>
        </p:txBody>
      </p:sp>
      <p:sp>
        <p:nvSpPr>
          <p:cNvPr id="3" name="Slide Number Placeholder 2"/>
          <p:cNvSpPr>
            <a:spLocks noGrp="1"/>
          </p:cNvSpPr>
          <p:nvPr>
            <p:ph type="sldNum" sz="quarter" idx="12"/>
          </p:nvPr>
        </p:nvSpPr>
        <p:spPr/>
        <p:txBody>
          <a:bodyPr/>
          <a:lstStyle/>
          <a:p>
            <a:fld id="{98C0CDE5-970C-4CC4-BF43-0DA127E73E82}" type="slidenum">
              <a:rPr lang="en-US" noProof="0" smtClean="0"/>
              <a:t>8</a:t>
            </a:fld>
            <a:endParaRPr lang="en-US" noProof="0" dirty="0"/>
          </a:p>
        </p:txBody>
      </p:sp>
      <p:pic>
        <p:nvPicPr>
          <p:cNvPr id="4" name="Picture 3"/>
          <p:cNvPicPr>
            <a:picLocks noChangeAspect="1"/>
          </p:cNvPicPr>
          <p:nvPr/>
        </p:nvPicPr>
        <p:blipFill>
          <a:blip r:embed="rId2"/>
          <a:stretch>
            <a:fillRect/>
          </a:stretch>
        </p:blipFill>
        <p:spPr>
          <a:xfrm>
            <a:off x="1999737" y="696873"/>
            <a:ext cx="8438335" cy="5614076"/>
          </a:xfrm>
          <a:prstGeom prst="rect">
            <a:avLst/>
          </a:prstGeom>
        </p:spPr>
      </p:pic>
    </p:spTree>
    <p:extLst>
      <p:ext uri="{BB962C8B-B14F-4D97-AF65-F5344CB8AC3E}">
        <p14:creationId xmlns:p14="http://schemas.microsoft.com/office/powerpoint/2010/main" val="828863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9</a:t>
            </a:fld>
            <a:endParaRPr lang="en-US" noProof="0" dirty="0"/>
          </a:p>
        </p:txBody>
      </p:sp>
      <p:pic>
        <p:nvPicPr>
          <p:cNvPr id="4" name="Picture 3"/>
          <p:cNvPicPr>
            <a:picLocks noChangeAspect="1"/>
          </p:cNvPicPr>
          <p:nvPr/>
        </p:nvPicPr>
        <p:blipFill>
          <a:blip r:embed="rId2"/>
          <a:stretch>
            <a:fillRect/>
          </a:stretch>
        </p:blipFill>
        <p:spPr>
          <a:xfrm>
            <a:off x="517888" y="229552"/>
            <a:ext cx="11512304" cy="4838837"/>
          </a:xfrm>
          <a:prstGeom prst="rect">
            <a:avLst/>
          </a:prstGeom>
        </p:spPr>
      </p:pic>
    </p:spTree>
    <p:extLst>
      <p:ext uri="{BB962C8B-B14F-4D97-AF65-F5344CB8AC3E}">
        <p14:creationId xmlns:p14="http://schemas.microsoft.com/office/powerpoint/2010/main" val="378471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normAutofit fontScale="90000"/>
          </a:bodyPr>
          <a:lstStyle/>
          <a:p>
            <a:r>
              <a:rPr lang="en-US" dirty="0">
                <a:solidFill>
                  <a:srgbClr val="000000"/>
                </a:solidFill>
              </a:rPr>
              <a:t>Maths in Year 6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54000" y="2300272"/>
            <a:ext cx="5181599" cy="4480981"/>
          </a:xfrm>
        </p:spPr>
        <p:txBody>
          <a:bodyPr>
            <a:normAutofit/>
          </a:bodyPr>
          <a:lstStyle/>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In maths, we strive for efficient and clear arithmetic strategies to enable the children to solve real-life reasoning problems. </a:t>
            </a:r>
          </a:p>
          <a:p>
            <a:pPr marL="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Children must use TT Rockstars for 15 minutes a day to develop their fluency so that they can apply these multiplicative skills in all topic areas.</a:t>
            </a: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 </a:t>
            </a: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Presentation is again very important.</a:t>
            </a: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 </a:t>
            </a: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10</a:t>
            </a:fld>
            <a:endParaRPr lang="en-US" dirty="0"/>
          </a:p>
        </p:txBody>
      </p:sp>
      <p:pic>
        <p:nvPicPr>
          <p:cNvPr id="7" name="Picture 6">
            <a:extLst>
              <a:ext uri="{FF2B5EF4-FFF2-40B4-BE49-F238E27FC236}">
                <a16:creationId xmlns:a16="http://schemas.microsoft.com/office/drawing/2014/main" id="{9D5622FC-92C2-4C3F-A8A7-0B9D663A8D6B}"/>
              </a:ext>
            </a:extLst>
          </p:cNvPr>
          <p:cNvPicPr>
            <a:picLocks noChangeAspect="1"/>
          </p:cNvPicPr>
          <p:nvPr/>
        </p:nvPicPr>
        <p:blipFill>
          <a:blip r:embed="rId2"/>
          <a:stretch>
            <a:fillRect/>
          </a:stretch>
        </p:blipFill>
        <p:spPr>
          <a:xfrm rot="866648">
            <a:off x="6815403" y="860577"/>
            <a:ext cx="3662608" cy="4355533"/>
          </a:xfrm>
          <a:prstGeom prst="rect">
            <a:avLst/>
          </a:prstGeom>
        </p:spPr>
      </p:pic>
    </p:spTree>
    <p:extLst>
      <p:ext uri="{BB962C8B-B14F-4D97-AF65-F5344CB8AC3E}">
        <p14:creationId xmlns:p14="http://schemas.microsoft.com/office/powerpoint/2010/main" val="1015422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F55D58F-9894-4C3D-84E3-AACABA11CC65}"/>
              </a:ext>
            </a:extLst>
          </p:cNvPr>
          <p:cNvSpPr>
            <a:spLocks noGrp="1"/>
          </p:cNvSpPr>
          <p:nvPr>
            <p:ph type="sldNum" sz="quarter" idx="12"/>
          </p:nvPr>
        </p:nvSpPr>
        <p:spPr/>
        <p:txBody>
          <a:bodyPr/>
          <a:lstStyle/>
          <a:p>
            <a:fld id="{98C0CDE5-970C-4CC4-BF43-0DA127E73E82}" type="slidenum">
              <a:rPr lang="en-US" noProof="0" smtClean="0"/>
              <a:t>11</a:t>
            </a:fld>
            <a:endParaRPr lang="en-US" noProof="0" dirty="0"/>
          </a:p>
        </p:txBody>
      </p:sp>
      <p:pic>
        <p:nvPicPr>
          <p:cNvPr id="5" name="Picture 4">
            <a:extLst>
              <a:ext uri="{FF2B5EF4-FFF2-40B4-BE49-F238E27FC236}">
                <a16:creationId xmlns:a16="http://schemas.microsoft.com/office/drawing/2014/main" id="{D7414068-E772-46D1-B5C2-09A42BB4C779}"/>
              </a:ext>
            </a:extLst>
          </p:cNvPr>
          <p:cNvPicPr>
            <a:picLocks noChangeAspect="1"/>
          </p:cNvPicPr>
          <p:nvPr/>
        </p:nvPicPr>
        <p:blipFill>
          <a:blip r:embed="rId2"/>
          <a:stretch>
            <a:fillRect/>
          </a:stretch>
        </p:blipFill>
        <p:spPr>
          <a:xfrm>
            <a:off x="0" y="1648616"/>
            <a:ext cx="12063732" cy="2485232"/>
          </a:xfrm>
          <a:prstGeom prst="rect">
            <a:avLst/>
          </a:prstGeom>
        </p:spPr>
      </p:pic>
    </p:spTree>
    <p:extLst>
      <p:ext uri="{BB962C8B-B14F-4D97-AF65-F5344CB8AC3E}">
        <p14:creationId xmlns:p14="http://schemas.microsoft.com/office/powerpoint/2010/main" val="2606556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normAutofit/>
          </a:bodyPr>
          <a:lstStyle/>
          <a:p>
            <a:r>
              <a:rPr lang="en-US" dirty="0">
                <a:solidFill>
                  <a:srgbClr val="000000"/>
                </a:solidFill>
              </a:rPr>
              <a:t>Maths groups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20134" y="2200038"/>
            <a:ext cx="4991946" cy="4480981"/>
          </a:xfrm>
        </p:spPr>
        <p:txBody>
          <a:bodyPr>
            <a:normAutofit/>
          </a:bodyPr>
          <a:lstStyle/>
          <a:p>
            <a:pPr marL="0" indent="0">
              <a:buNone/>
            </a:pPr>
            <a:r>
              <a:rPr lang="en-GB" sz="24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 the upcoming weeks, the children in Year 6 will be organised in to maths groups. Each maths group will be covering the same topics throughout the year</a:t>
            </a:r>
            <a:r>
              <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rPr>
              <a:t>; y</a:t>
            </a:r>
            <a:r>
              <a:rPr lang="en-GB" sz="24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child may be working with a different Year 6 teacher. There is a possibility of movement between the groups throughout the year- this is at the discretion of the Year 6 teachers.  Our groupings are based on performance in class, rapid recall of key facts, pace and their attainment in regular assessments. </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12</a:t>
            </a:fld>
            <a:endParaRPr lang="en-US" dirty="0"/>
          </a:p>
        </p:txBody>
      </p:sp>
      <p:pic>
        <p:nvPicPr>
          <p:cNvPr id="1026" name="Picture 2" descr="Maths Images - Free Download on Freepik">
            <a:extLst>
              <a:ext uri="{FF2B5EF4-FFF2-40B4-BE49-F238E27FC236}">
                <a16:creationId xmlns:a16="http://schemas.microsoft.com/office/drawing/2014/main" id="{5ADD8686-2E87-4F1C-8FD8-872DC69040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92387">
            <a:off x="6538146" y="796140"/>
            <a:ext cx="4508701" cy="3381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334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13</a:t>
            </a:fld>
            <a:endParaRPr lang="en-US" noProof="0" dirty="0"/>
          </a:p>
        </p:txBody>
      </p:sp>
      <p:sp>
        <p:nvSpPr>
          <p:cNvPr id="5" name="Title 4"/>
          <p:cNvSpPr>
            <a:spLocks noGrp="1"/>
          </p:cNvSpPr>
          <p:nvPr>
            <p:ph type="title"/>
          </p:nvPr>
        </p:nvSpPr>
        <p:spPr>
          <a:xfrm rot="-360000">
            <a:off x="854957" y="1143673"/>
            <a:ext cx="3933620" cy="565160"/>
          </a:xfrm>
        </p:spPr>
        <p:txBody>
          <a:bodyPr>
            <a:normAutofit fontScale="90000"/>
          </a:bodyPr>
          <a:lstStyle/>
          <a:p>
            <a:pPr algn="ctr"/>
            <a:r>
              <a:rPr lang="en-GB" dirty="0">
                <a:solidFill>
                  <a:srgbClr val="000000"/>
                </a:solidFill>
              </a:rPr>
              <a:t>History and Geography </a:t>
            </a:r>
          </a:p>
        </p:txBody>
      </p:sp>
      <p:sp>
        <p:nvSpPr>
          <p:cNvPr id="6" name="Text Placeholder 5"/>
          <p:cNvSpPr>
            <a:spLocks noGrp="1"/>
          </p:cNvSpPr>
          <p:nvPr>
            <p:ph type="body" sz="quarter" idx="13"/>
          </p:nvPr>
        </p:nvSpPr>
        <p:spPr>
          <a:xfrm>
            <a:off x="201156" y="2248441"/>
            <a:ext cx="5265741" cy="3872875"/>
          </a:xfrm>
        </p:spPr>
        <p:txBody>
          <a:bodyPr>
            <a:noAutofit/>
          </a:bodyPr>
          <a:lstStyle/>
          <a:p>
            <a:pPr marL="0" indent="0" algn="ctr">
              <a:buNone/>
            </a:pP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Where does energy come from? (Autumn 1: Geography) </a:t>
            </a:r>
          </a:p>
          <a:p>
            <a:pPr algn="ct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Ancient Greece: What did the Greeks ever do for us? (Autumn 2: History) </a:t>
            </a:r>
          </a:p>
          <a:p>
            <a:pPr marL="0" indent="0" algn="ctr">
              <a:buNone/>
            </a:pP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Why does population change? (Spring 1: Geography)</a:t>
            </a:r>
          </a:p>
          <a:p>
            <a:pPr marL="0" indent="0" algn="ctr">
              <a:buNone/>
            </a:pP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What was the impact of World War Two? (Spring 2: History) </a:t>
            </a:r>
          </a:p>
          <a:p>
            <a:pPr marL="0" indent="0" algn="ctr">
              <a:buNone/>
            </a:pP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Independent fieldwork enquiry (Summer Term: Geography)</a:t>
            </a:r>
          </a:p>
        </p:txBody>
      </p:sp>
      <p:sp>
        <p:nvSpPr>
          <p:cNvPr id="12" name="AutoShape 4" descr="The Tudors - Overview of the Royal Dynasty - Histo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Who were the ancient Greeks? - BBC Bitesiz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64151">
            <a:off x="6729689" y="476023"/>
            <a:ext cx="4608116" cy="18662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ncredible stories of intrepid explorers through the centuries |  loveexploring.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7761">
            <a:off x="5966241" y="4005982"/>
            <a:ext cx="4656638" cy="164446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World War II: Summary, Combatants &amp; Facts - HISTORY"/>
          <p:cNvPicPr>
            <a:picLocks noChangeAspect="1" noChangeArrowheads="1"/>
          </p:cNvPicPr>
          <p:nvPr/>
        </p:nvPicPr>
        <p:blipFill rotWithShape="1">
          <a:blip r:embed="rId4">
            <a:extLst>
              <a:ext uri="{28A0092B-C50C-407E-A947-70E740481C1C}">
                <a14:useLocalDpi xmlns:a14="http://schemas.microsoft.com/office/drawing/2010/main" val="0"/>
              </a:ext>
            </a:extLst>
          </a:blip>
          <a:srcRect r="27020"/>
          <a:stretch/>
        </p:blipFill>
        <p:spPr bwMode="auto">
          <a:xfrm rot="686671">
            <a:off x="6332363" y="1975023"/>
            <a:ext cx="1838994" cy="225978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orld War I | History, Summary, Causes, Combatants, Casualties, Map, &amp;  Facts | Britannic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40679">
            <a:off x="7980847" y="2445775"/>
            <a:ext cx="2959044" cy="1793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876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36E227A-7393-0E8D-0C59-9945CC7B689F}"/>
              </a:ext>
            </a:extLst>
          </p:cNvPr>
          <p:cNvSpPr>
            <a:spLocks noGrp="1"/>
          </p:cNvSpPr>
          <p:nvPr>
            <p:ph type="sldNum" sz="quarter" idx="12"/>
          </p:nvPr>
        </p:nvSpPr>
        <p:spPr/>
        <p:txBody>
          <a:bodyPr/>
          <a:lstStyle/>
          <a:p>
            <a:fld id="{98C0CDE5-970C-4CC4-BF43-0DA127E73E82}" type="slidenum">
              <a:rPr lang="en-US" noProof="0" smtClean="0"/>
              <a:t>14</a:t>
            </a:fld>
            <a:endParaRPr lang="en-US" noProof="0" dirty="0"/>
          </a:p>
        </p:txBody>
      </p:sp>
      <p:pic>
        <p:nvPicPr>
          <p:cNvPr id="1026" name="Picture 2" descr="Amazon.co.uk: CGP Books: Books, Biography, Blogs, Audiobooks, Kindle"/>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4901" r="4901"/>
          <a:stretch>
            <a:fillRect/>
          </a:stretch>
        </p:blipFill>
        <p:spPr bwMode="auto">
          <a:xfrm rot="720000">
            <a:off x="6473390" y="346003"/>
            <a:ext cx="4508880" cy="530865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64B23305-E0A9-6F66-107E-D96F67210DC6}"/>
              </a:ext>
            </a:extLst>
          </p:cNvPr>
          <p:cNvSpPr>
            <a:spLocks noGrp="1"/>
          </p:cNvSpPr>
          <p:nvPr>
            <p:ph type="title"/>
          </p:nvPr>
        </p:nvSpPr>
        <p:spPr/>
        <p:txBody>
          <a:bodyPr/>
          <a:lstStyle/>
          <a:p>
            <a:r>
              <a:rPr lang="en-GB" dirty="0"/>
              <a:t>CGP books </a:t>
            </a:r>
          </a:p>
        </p:txBody>
      </p:sp>
      <p:sp>
        <p:nvSpPr>
          <p:cNvPr id="6" name="Text Placeholder 5">
            <a:extLst>
              <a:ext uri="{FF2B5EF4-FFF2-40B4-BE49-F238E27FC236}">
                <a16:creationId xmlns:a16="http://schemas.microsoft.com/office/drawing/2014/main" id="{F2722F62-3810-6998-78ED-1AD09C9A1044}"/>
              </a:ext>
            </a:extLst>
          </p:cNvPr>
          <p:cNvSpPr>
            <a:spLocks noGrp="1"/>
          </p:cNvSpPr>
          <p:nvPr>
            <p:ph type="body" sz="quarter" idx="13"/>
          </p:nvPr>
        </p:nvSpPr>
        <p:spPr>
          <a:xfrm>
            <a:off x="351790" y="2536723"/>
            <a:ext cx="5075616" cy="2962739"/>
          </a:xfrm>
        </p:spPr>
        <p:txBody>
          <a:bodyPr>
            <a:normAutofit fontScale="62500" lnSpcReduction="20000"/>
          </a:bodyPr>
          <a:lstStyle/>
          <a:p>
            <a:r>
              <a:rPr lang="en-GB" sz="3200" dirty="0">
                <a:latin typeface="Calibri" panose="020F0502020204030204" pitchFamily="34" charset="0"/>
                <a:ea typeface="Calibri" panose="020F0502020204030204" pitchFamily="34" charset="0"/>
                <a:cs typeface="Calibri" panose="020F0502020204030204" pitchFamily="34" charset="0"/>
              </a:rPr>
              <a:t>Revision books for reading, grammar punctuation &amp; spelling and maths. </a:t>
            </a:r>
          </a:p>
          <a:p>
            <a:r>
              <a:rPr lang="en-GB" sz="3200" dirty="0">
                <a:latin typeface="Calibri" panose="020F0502020204030204" pitchFamily="34" charset="0"/>
                <a:ea typeface="Calibri" panose="020F0502020204030204" pitchFamily="34" charset="0"/>
                <a:cs typeface="Calibri" panose="020F0502020204030204" pitchFamily="34" charset="0"/>
              </a:rPr>
              <a:t> The books provide test style exercises on all the content that children need to know for the SATs in May. </a:t>
            </a:r>
          </a:p>
          <a:p>
            <a:r>
              <a:rPr lang="en-GB" sz="3200" dirty="0">
                <a:latin typeface="Calibri" panose="020F0502020204030204" pitchFamily="34" charset="0"/>
                <a:ea typeface="Calibri" panose="020F0502020204030204" pitchFamily="34" charset="0"/>
                <a:cs typeface="Calibri" panose="020F0502020204030204" pitchFamily="34" charset="0"/>
              </a:rPr>
              <a:t>Weekly timetable on DB Primary. </a:t>
            </a:r>
          </a:p>
          <a:p>
            <a:r>
              <a:rPr lang="en-GB" sz="3200" dirty="0">
                <a:latin typeface="Calibri" panose="020F0502020204030204" pitchFamily="34" charset="0"/>
                <a:ea typeface="Calibri" panose="020F0502020204030204" pitchFamily="34" charset="0"/>
                <a:cs typeface="Calibri" panose="020F0502020204030204" pitchFamily="34" charset="0"/>
              </a:rPr>
              <a:t>Weekly marking in class. </a:t>
            </a:r>
          </a:p>
          <a:p>
            <a:r>
              <a:rPr lang="en-GB" sz="3200" dirty="0">
                <a:latin typeface="Calibri" panose="020F0502020204030204" pitchFamily="34" charset="0"/>
                <a:ea typeface="Calibri" panose="020F0502020204030204" pitchFamily="34" charset="0"/>
                <a:cs typeface="Calibri" panose="020F0502020204030204" pitchFamily="34" charset="0"/>
              </a:rPr>
              <a:t>Enable smooth transition for homework in secondary school. </a:t>
            </a:r>
          </a:p>
          <a:p>
            <a:r>
              <a:rPr lang="en-GB" sz="3200" dirty="0">
                <a:latin typeface="Calibri" panose="020F0502020204030204" pitchFamily="34" charset="0"/>
                <a:ea typeface="Calibri" panose="020F0502020204030204" pitchFamily="34" charset="0"/>
                <a:cs typeface="Calibri" panose="020F0502020204030204" pitchFamily="34" charset="0"/>
              </a:rPr>
              <a:t>Any changes to our homework schedules will be informed over text. </a:t>
            </a:r>
          </a:p>
          <a:p>
            <a:pPr marL="0" indent="0">
              <a:buNone/>
            </a:pPr>
            <a:endParaRPr lang="en-GB" sz="1900" dirty="0"/>
          </a:p>
          <a:p>
            <a:pPr marL="0" indent="0">
              <a:buNone/>
            </a:pPr>
            <a:endParaRPr lang="en-GB" dirty="0"/>
          </a:p>
        </p:txBody>
      </p:sp>
    </p:spTree>
    <p:extLst>
      <p:ext uri="{BB962C8B-B14F-4D97-AF65-F5344CB8AC3E}">
        <p14:creationId xmlns:p14="http://schemas.microsoft.com/office/powerpoint/2010/main" val="2371909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AB4FCC5-E99B-3900-560D-EC7E321D2A6A}"/>
              </a:ext>
            </a:extLst>
          </p:cNvPr>
          <p:cNvSpPr>
            <a:spLocks noGrp="1"/>
          </p:cNvSpPr>
          <p:nvPr>
            <p:ph type="sldNum" sz="quarter" idx="12"/>
          </p:nvPr>
        </p:nvSpPr>
        <p:spPr/>
        <p:txBody>
          <a:bodyPr/>
          <a:lstStyle/>
          <a:p>
            <a:fld id="{98C0CDE5-970C-4CC4-BF43-0DA127E73E82}" type="slidenum">
              <a:rPr lang="en-US" noProof="0" smtClean="0"/>
              <a:t>15</a:t>
            </a:fld>
            <a:endParaRPr lang="en-US" noProof="0" dirty="0"/>
          </a:p>
        </p:txBody>
      </p:sp>
      <p:sp>
        <p:nvSpPr>
          <p:cNvPr id="5" name="Title 4">
            <a:extLst>
              <a:ext uri="{FF2B5EF4-FFF2-40B4-BE49-F238E27FC236}">
                <a16:creationId xmlns:a16="http://schemas.microsoft.com/office/drawing/2014/main" id="{A3FBCA17-6202-5DBA-AAF8-6F7A5451392E}"/>
              </a:ext>
            </a:extLst>
          </p:cNvPr>
          <p:cNvSpPr>
            <a:spLocks noGrp="1"/>
          </p:cNvSpPr>
          <p:nvPr>
            <p:ph type="title"/>
          </p:nvPr>
        </p:nvSpPr>
        <p:spPr/>
        <p:txBody>
          <a:bodyPr/>
          <a:lstStyle/>
          <a:p>
            <a:r>
              <a:rPr lang="en-GB" dirty="0"/>
              <a:t>SATs </a:t>
            </a:r>
          </a:p>
        </p:txBody>
      </p:sp>
      <p:sp>
        <p:nvSpPr>
          <p:cNvPr id="6" name="Text Placeholder 5">
            <a:extLst>
              <a:ext uri="{FF2B5EF4-FFF2-40B4-BE49-F238E27FC236}">
                <a16:creationId xmlns:a16="http://schemas.microsoft.com/office/drawing/2014/main" id="{AFC0B159-65A3-71F8-EE36-017B55761E32}"/>
              </a:ext>
            </a:extLst>
          </p:cNvPr>
          <p:cNvSpPr>
            <a:spLocks noGrp="1"/>
          </p:cNvSpPr>
          <p:nvPr>
            <p:ph type="body" sz="quarter" idx="13"/>
          </p:nvPr>
        </p:nvSpPr>
        <p:spPr>
          <a:xfrm>
            <a:off x="517441" y="2344993"/>
            <a:ext cx="5092632" cy="4173793"/>
          </a:xfrm>
        </p:spPr>
        <p:txBody>
          <a:bodyPr>
            <a:normAutofit lnSpcReduction="10000"/>
          </a:bodyPr>
          <a:lstStyle/>
          <a:p>
            <a:pPr>
              <a:buFontTx/>
              <a:buChar char="-"/>
            </a:pPr>
            <a:r>
              <a:rPr lang="en-GB" sz="2000" b="1"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The statutory key stage 2 tests are timetabled from Monday 10</a:t>
            </a:r>
            <a:r>
              <a:rPr lang="en-GB" sz="2000" b="1" i="0" baseline="3000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th</a:t>
            </a:r>
            <a:r>
              <a:rPr lang="en-GB" sz="2000" b="1"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 May to Thursday 13</a:t>
            </a:r>
            <a:r>
              <a:rPr lang="en-GB" sz="2000" b="1" i="0" baseline="3000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th</a:t>
            </a:r>
            <a:r>
              <a:rPr lang="en-GB" sz="2000" b="1"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 </a:t>
            </a:r>
            <a:r>
              <a:rPr lang="en-GB" sz="2000" b="1" i="0">
                <a:solidFill>
                  <a:srgbClr val="0B0C0C"/>
                </a:solidFill>
                <a:effectLst/>
                <a:latin typeface="Calibri" panose="020F0502020204030204" pitchFamily="34" charset="0"/>
                <a:ea typeface="Calibri" panose="020F0502020204030204" pitchFamily="34" charset="0"/>
                <a:cs typeface="Calibri" panose="020F0502020204030204" pitchFamily="34" charset="0"/>
              </a:rPr>
              <a:t>May 2027.</a:t>
            </a:r>
            <a:endParaRPr lang="en-GB" sz="2000" b="1" i="0" dirty="0">
              <a:solidFill>
                <a:srgbClr val="0B0C0C"/>
              </a:solidFill>
              <a:effectLst/>
              <a:latin typeface="Calibri" panose="020F0502020204030204" pitchFamily="34" charset="0"/>
              <a:ea typeface="Calibri" panose="020F0502020204030204" pitchFamily="34" charset="0"/>
              <a:cs typeface="Calibri" panose="020F0502020204030204" pitchFamily="34" charset="0"/>
            </a:endParaRP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Children will sit the following papers:</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Maths arithmetic paper 1</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Maths Paper 2 and 3 ( reasoning) </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Literacy comprehension </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Literacy Grammar and Punctuation</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Literacy spelling </a:t>
            </a:r>
          </a:p>
          <a:p>
            <a:pPr>
              <a:buFontTx/>
              <a:buChar char="-"/>
            </a:pPr>
            <a:endPar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Boosters </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Interventions</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CGP books  </a:t>
            </a:r>
          </a:p>
          <a:p>
            <a:pPr>
              <a:buFontTx/>
              <a:buChar char="-"/>
            </a:pPr>
            <a:r>
              <a:rPr lang="en-GB" sz="1800" dirty="0">
                <a:solidFill>
                  <a:srgbClr val="000000"/>
                </a:solidFill>
                <a:latin typeface="Calibri" panose="020F0502020204030204" pitchFamily="34" charset="0"/>
                <a:ea typeface="Calibri" panose="020F0502020204030204" pitchFamily="34" charset="0"/>
                <a:cs typeface="Calibri" panose="020F0502020204030204" pitchFamily="34" charset="0"/>
              </a:rPr>
              <a:t>Assessments every half-term </a:t>
            </a:r>
          </a:p>
        </p:txBody>
      </p:sp>
      <p:pic>
        <p:nvPicPr>
          <p:cNvPr id="1030" name="Picture 6" descr="KS2 SATs in 2023: a guide for parents">
            <a:extLst>
              <a:ext uri="{FF2B5EF4-FFF2-40B4-BE49-F238E27FC236}">
                <a16:creationId xmlns:a16="http://schemas.microsoft.com/office/drawing/2014/main" id="{7DE2C44B-4D69-529B-1724-9888D9AB5A85}"/>
              </a:ext>
            </a:extLst>
          </p:cNvPr>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21747" r="21747"/>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9885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99770" y="973133"/>
            <a:ext cx="4993749" cy="710849"/>
          </a:xfrm>
        </p:spPr>
        <p:txBody>
          <a:bodyPr>
            <a:normAutofit/>
          </a:bodyPr>
          <a:lstStyle/>
          <a:p>
            <a:r>
              <a:rPr lang="en-US" sz="3600" dirty="0">
                <a:solidFill>
                  <a:srgbClr val="000000"/>
                </a:solidFill>
              </a:rPr>
              <a:t>General Reminders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574765" y="2037806"/>
            <a:ext cx="4637315" cy="4273143"/>
          </a:xfrm>
        </p:spPr>
        <p:txBody>
          <a:bodyPr/>
          <a:lstStyle/>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16</a:t>
            </a:fld>
            <a:endParaRPr lang="en-US" dirty="0"/>
          </a:p>
        </p:txBody>
      </p:sp>
      <p:pic>
        <p:nvPicPr>
          <p:cNvPr id="2" name="Picture Placeholder 1"/>
          <p:cNvPicPr>
            <a:picLocks noGrp="1" noChangeAspect="1"/>
          </p:cNvPicPr>
          <p:nvPr>
            <p:ph type="pic" sz="quarter" idx="14"/>
          </p:nvPr>
        </p:nvPicPr>
        <p:blipFill>
          <a:blip r:embed="rId2"/>
          <a:srcRect l="4608" r="4608"/>
          <a:stretch>
            <a:fillRect/>
          </a:stretch>
        </p:blipFill>
        <p:spPr>
          <a:xfrm rot="720000">
            <a:off x="6536515" y="664976"/>
            <a:ext cx="4163163" cy="4901619"/>
          </a:xfrm>
          <a:prstGeom prst="rect">
            <a:avLst/>
          </a:prstGeom>
        </p:spPr>
      </p:pic>
      <p:sp>
        <p:nvSpPr>
          <p:cNvPr id="7" name="Rectangle 6"/>
          <p:cNvSpPr/>
          <p:nvPr/>
        </p:nvSpPr>
        <p:spPr>
          <a:xfrm>
            <a:off x="0" y="2073106"/>
            <a:ext cx="6096000" cy="5878532"/>
          </a:xfrm>
          <a:prstGeom prst="rect">
            <a:avLst/>
          </a:prstGeom>
        </p:spPr>
        <p:txBody>
          <a:bodyPr>
            <a:spAutoFit/>
          </a:bodyPr>
          <a:lstStyle/>
          <a:p>
            <a:pPr marL="285750" indent="-285750">
              <a:buFont typeface="Arial" panose="020B0604020202020204" pitchFamily="34" charset="0"/>
              <a:buChar char="•"/>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Please ensure children come to school in their PE kit on their PE days. </a:t>
            </a:r>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6CK: Wednesday and Thursday</a:t>
            </a:r>
          </a:p>
          <a:p>
            <a:pPr algn="ctr"/>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6B: Monday and Wednesday</a:t>
            </a:r>
          </a:p>
          <a:p>
            <a:pPr algn="ctr"/>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6W: Tuesday and Thursday </a:t>
            </a:r>
          </a:p>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We require a written note if your child is unable to attend a P.E lesson as P.E is statutory. </a:t>
            </a:r>
          </a:p>
          <a:p>
            <a:endParaRPr lang="en-GB" sz="20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Please see the school website for guidance about the appropriate school uniform and PE kits.</a:t>
            </a:r>
          </a:p>
          <a:p>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A weeks notice is required if your child is changing from packed lunch to school dinners and vice versa. It allows kitchen staff to amend their ordering. </a:t>
            </a:r>
          </a:p>
          <a:p>
            <a:pPr marL="285750" indent="-285750">
              <a:buFont typeface="Arial" panose="020B0604020202020204" pitchFamily="34" charset="0"/>
              <a:buChar char="•"/>
            </a:pPr>
            <a:endParaRPr lang="en-GB"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Smart watches: Children can wear watches to school however, smart watches are not permitted. </a:t>
            </a:r>
          </a:p>
          <a:p>
            <a:pPr marL="285750" indent="-285750">
              <a:buFont typeface="Arial" panose="020B0604020202020204" pitchFamily="34" charset="0"/>
              <a:buChar char="•"/>
            </a:pPr>
            <a:endParaRPr lang="en-GB" sz="20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p>
          <a:p>
            <a:endParaRPr lang="en-GB" dirty="0"/>
          </a:p>
          <a:p>
            <a:endParaRPr lang="en-GB" dirty="0"/>
          </a:p>
        </p:txBody>
      </p:sp>
    </p:spTree>
    <p:extLst>
      <p:ext uri="{BB962C8B-B14F-4D97-AF65-F5344CB8AC3E}">
        <p14:creationId xmlns:p14="http://schemas.microsoft.com/office/powerpoint/2010/main" val="2113213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318B1BC-5D10-43C5-9C63-FA9C334E31A7}"/>
              </a:ext>
            </a:extLst>
          </p:cNvPr>
          <p:cNvSpPr>
            <a:spLocks noGrp="1"/>
          </p:cNvSpPr>
          <p:nvPr>
            <p:ph type="sldNum" sz="quarter" idx="12"/>
          </p:nvPr>
        </p:nvSpPr>
        <p:spPr/>
        <p:txBody>
          <a:bodyPr/>
          <a:lstStyle/>
          <a:p>
            <a:fld id="{98C0CDE5-970C-4CC4-BF43-0DA127E73E82}" type="slidenum">
              <a:rPr lang="en-US" noProof="0" smtClean="0"/>
              <a:t>17</a:t>
            </a:fld>
            <a:endParaRPr lang="en-US" noProof="0" dirty="0"/>
          </a:p>
        </p:txBody>
      </p:sp>
      <p:sp>
        <p:nvSpPr>
          <p:cNvPr id="4" name="Title 3">
            <a:extLst>
              <a:ext uri="{FF2B5EF4-FFF2-40B4-BE49-F238E27FC236}">
                <a16:creationId xmlns:a16="http://schemas.microsoft.com/office/drawing/2014/main" id="{23C39B79-E635-44E6-8545-0F209C34AE5B}"/>
              </a:ext>
            </a:extLst>
          </p:cNvPr>
          <p:cNvSpPr>
            <a:spLocks noGrp="1"/>
          </p:cNvSpPr>
          <p:nvPr>
            <p:ph type="title"/>
          </p:nvPr>
        </p:nvSpPr>
        <p:spPr/>
        <p:txBody>
          <a:bodyPr/>
          <a:lstStyle/>
          <a:p>
            <a:r>
              <a:rPr lang="en-GB" dirty="0"/>
              <a:t>Leaver’s Hoodies</a:t>
            </a:r>
          </a:p>
        </p:txBody>
      </p:sp>
      <p:sp>
        <p:nvSpPr>
          <p:cNvPr id="5" name="Text Placeholder 4">
            <a:extLst>
              <a:ext uri="{FF2B5EF4-FFF2-40B4-BE49-F238E27FC236}">
                <a16:creationId xmlns:a16="http://schemas.microsoft.com/office/drawing/2014/main" id="{23BD5A2E-1E3D-4294-8E1A-72ECB6256CC1}"/>
              </a:ext>
            </a:extLst>
          </p:cNvPr>
          <p:cNvSpPr>
            <a:spLocks noGrp="1"/>
          </p:cNvSpPr>
          <p:nvPr>
            <p:ph type="body" sz="quarter" idx="13"/>
          </p:nvPr>
        </p:nvSpPr>
        <p:spPr/>
        <p:txBody>
          <a:bodyPr>
            <a:normAutofit/>
          </a:bodyPr>
          <a:lstStyle/>
          <a:p>
            <a:r>
              <a:rPr lang="en-GB" sz="3600" dirty="0">
                <a:solidFill>
                  <a:srgbClr val="000000"/>
                </a:solidFill>
              </a:rPr>
              <a:t>Children will be allowed to wear these on the last week of school.</a:t>
            </a:r>
          </a:p>
          <a:p>
            <a:endParaRPr lang="en-GB" dirty="0"/>
          </a:p>
        </p:txBody>
      </p:sp>
    </p:spTree>
    <p:extLst>
      <p:ext uri="{BB962C8B-B14F-4D97-AF65-F5344CB8AC3E}">
        <p14:creationId xmlns:p14="http://schemas.microsoft.com/office/powerpoint/2010/main" val="3973592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A6464F5-0DB3-4625-97EE-70E970081461}"/>
              </a:ext>
            </a:extLst>
          </p:cNvPr>
          <p:cNvSpPr>
            <a:spLocks noGrp="1"/>
          </p:cNvSpPr>
          <p:nvPr>
            <p:ph type="sldNum" sz="quarter" idx="12"/>
          </p:nvPr>
        </p:nvSpPr>
        <p:spPr/>
        <p:txBody>
          <a:bodyPr/>
          <a:lstStyle/>
          <a:p>
            <a:fld id="{98C0CDE5-970C-4CC4-BF43-0DA127E73E82}" type="slidenum">
              <a:rPr lang="en-US" noProof="0" smtClean="0"/>
              <a:t>18</a:t>
            </a:fld>
            <a:endParaRPr lang="en-US" noProof="0" dirty="0"/>
          </a:p>
        </p:txBody>
      </p:sp>
      <p:sp>
        <p:nvSpPr>
          <p:cNvPr id="5" name="Text Placeholder 4">
            <a:extLst>
              <a:ext uri="{FF2B5EF4-FFF2-40B4-BE49-F238E27FC236}">
                <a16:creationId xmlns:a16="http://schemas.microsoft.com/office/drawing/2014/main" id="{6FC557FC-F581-4C05-921A-B6FFC4F45E9C}"/>
              </a:ext>
            </a:extLst>
          </p:cNvPr>
          <p:cNvSpPr>
            <a:spLocks noGrp="1"/>
          </p:cNvSpPr>
          <p:nvPr>
            <p:ph type="body" sz="quarter" idx="13"/>
          </p:nvPr>
        </p:nvSpPr>
        <p:spPr>
          <a:xfrm>
            <a:off x="1800041" y="1942690"/>
            <a:ext cx="9303119" cy="2111508"/>
          </a:xfrm>
        </p:spPr>
        <p:txBody>
          <a:bodyPr>
            <a:normAutofit fontScale="40000" lnSpcReduction="20000"/>
          </a:bodyPr>
          <a:lstStyle/>
          <a:p>
            <a:r>
              <a:rPr lang="en-GB" b="1" u="sng" dirty="0"/>
              <a:t>Collection</a:t>
            </a:r>
          </a:p>
          <a:p>
            <a:endParaRPr lang="en-GB" b="1" u="sng" dirty="0"/>
          </a:p>
          <a:p>
            <a:r>
              <a:rPr lang="en-GB" dirty="0"/>
              <a:t>If your child is being collected by another adult, the class teacher must be informed via email ( preferably before 12.30pm). We cannot release children unless we are in receipt of this information. </a:t>
            </a:r>
          </a:p>
        </p:txBody>
      </p:sp>
    </p:spTree>
    <p:extLst>
      <p:ext uri="{BB962C8B-B14F-4D97-AF65-F5344CB8AC3E}">
        <p14:creationId xmlns:p14="http://schemas.microsoft.com/office/powerpoint/2010/main" val="2965486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19</a:t>
            </a:fld>
            <a:endParaRPr lang="en-US" noProof="0" dirty="0"/>
          </a:p>
        </p:txBody>
      </p:sp>
      <p:sp>
        <p:nvSpPr>
          <p:cNvPr id="5" name="Title 4"/>
          <p:cNvSpPr>
            <a:spLocks noGrp="1"/>
          </p:cNvSpPr>
          <p:nvPr>
            <p:ph type="title"/>
          </p:nvPr>
        </p:nvSpPr>
        <p:spPr/>
        <p:txBody>
          <a:bodyPr>
            <a:noAutofit/>
          </a:bodyPr>
          <a:lstStyle/>
          <a:p>
            <a:r>
              <a:rPr lang="en-GB" sz="2400" dirty="0">
                <a:solidFill>
                  <a:srgbClr val="000000"/>
                </a:solidFill>
              </a:rPr>
              <a:t>How can you support your child at home? </a:t>
            </a:r>
          </a:p>
        </p:txBody>
      </p:sp>
      <p:sp>
        <p:nvSpPr>
          <p:cNvPr id="6" name="Text Placeholder 5"/>
          <p:cNvSpPr>
            <a:spLocks noGrp="1"/>
          </p:cNvSpPr>
          <p:nvPr>
            <p:ph type="body" sz="quarter" idx="13"/>
          </p:nvPr>
        </p:nvSpPr>
        <p:spPr>
          <a:xfrm>
            <a:off x="181858" y="2014473"/>
            <a:ext cx="5578075" cy="4470994"/>
          </a:xfrm>
        </p:spPr>
        <p:txBody>
          <a:bodyPr>
            <a:normAutofit fontScale="77500" lnSpcReduction="20000"/>
          </a:bodyPr>
          <a:lstStyle/>
          <a:p>
            <a:endParaRPr lang="en-GB" sz="19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Read with your child and encourage discussion around the book to develop children reading for meaning. </a:t>
            </a:r>
          </a:p>
          <a:p>
            <a:pPr algn="ctr"/>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Continue daily times table practice on TT Rockstars.</a:t>
            </a:r>
          </a:p>
          <a:p>
            <a:pPr algn="ctr"/>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Reinforce learning at home. </a:t>
            </a:r>
          </a:p>
          <a:p>
            <a:pPr algn="ctr"/>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CGP homework books </a:t>
            </a:r>
          </a:p>
          <a:p>
            <a:pPr algn="ctr"/>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Practise weekly spellings.</a:t>
            </a:r>
          </a:p>
          <a:p>
            <a:pPr algn="ctr"/>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Login to DB Primary to access homework timetable. </a:t>
            </a:r>
          </a:p>
          <a:p>
            <a:pPr algn="ctr"/>
            <a:endParaRPr lang="en-GB" sz="2400" dirty="0">
              <a:latin typeface="Calibri" panose="020F0502020204030204" pitchFamily="34" charset="0"/>
              <a:ea typeface="Calibri" panose="020F0502020204030204" pitchFamily="34" charset="0"/>
              <a:cs typeface="Calibri" panose="020F0502020204030204" pitchFamily="34" charset="0"/>
            </a:endParaRPr>
          </a:p>
          <a:p>
            <a:pPr algn="ctr"/>
            <a:r>
              <a:rPr lang="en-GB" sz="2400" dirty="0">
                <a:latin typeface="Calibri" panose="020F0502020204030204" pitchFamily="34" charset="0"/>
                <a:ea typeface="Calibri" panose="020F0502020204030204" pitchFamily="34" charset="0"/>
                <a:cs typeface="Calibri" panose="020F0502020204030204" pitchFamily="34" charset="0"/>
              </a:rPr>
              <a:t>Support our whole school behaviour policy.</a:t>
            </a:r>
          </a:p>
          <a:p>
            <a:pPr algn="ctr"/>
            <a:endParaRPr lang="en-GB" sz="1800"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2"/>
          <a:stretch>
            <a:fillRect/>
          </a:stretch>
        </p:blipFill>
        <p:spPr>
          <a:xfrm rot="654250">
            <a:off x="6960103" y="1509942"/>
            <a:ext cx="3694205" cy="2970141"/>
          </a:xfrm>
          <a:prstGeom prst="rect">
            <a:avLst/>
          </a:prstGeom>
        </p:spPr>
      </p:pic>
    </p:spTree>
    <p:extLst>
      <p:ext uri="{BB962C8B-B14F-4D97-AF65-F5344CB8AC3E}">
        <p14:creationId xmlns:p14="http://schemas.microsoft.com/office/powerpoint/2010/main" val="3212452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265A4-84B2-47E3-B449-234BD0FFC08D}"/>
              </a:ext>
            </a:extLst>
          </p:cNvPr>
          <p:cNvSpPr>
            <a:spLocks noGrp="1"/>
          </p:cNvSpPr>
          <p:nvPr>
            <p:ph type="title"/>
          </p:nvPr>
        </p:nvSpPr>
        <p:spPr>
          <a:xfrm rot="21180000">
            <a:off x="286797" y="327246"/>
            <a:ext cx="4838310" cy="1325563"/>
          </a:xfrm>
        </p:spPr>
        <p:txBody>
          <a:bodyPr>
            <a:normAutofit fontScale="90000"/>
          </a:bodyPr>
          <a:lstStyle/>
          <a:p>
            <a:r>
              <a:rPr lang="en-GB" b="1" u="sng" dirty="0"/>
              <a:t>Resources for home support: Maths </a:t>
            </a:r>
          </a:p>
        </p:txBody>
      </p:sp>
      <p:sp>
        <p:nvSpPr>
          <p:cNvPr id="3" name="Content Placeholder 2">
            <a:extLst>
              <a:ext uri="{FF2B5EF4-FFF2-40B4-BE49-F238E27FC236}">
                <a16:creationId xmlns:a16="http://schemas.microsoft.com/office/drawing/2014/main" id="{3ABF25D3-EBDC-45FD-98E5-2E3BAEDFAA83}"/>
              </a:ext>
            </a:extLst>
          </p:cNvPr>
          <p:cNvSpPr>
            <a:spLocks noGrp="1"/>
          </p:cNvSpPr>
          <p:nvPr>
            <p:ph idx="1"/>
          </p:nvPr>
        </p:nvSpPr>
        <p:spPr>
          <a:xfrm>
            <a:off x="1984477" y="1600698"/>
            <a:ext cx="9690557" cy="4056674"/>
          </a:xfrm>
        </p:spPr>
        <p:txBody>
          <a:bodyPr>
            <a:normAutofit lnSpcReduction="10000"/>
          </a:bodyPr>
          <a:lstStyle/>
          <a:p>
            <a:r>
              <a:rPr lang="en-GB" dirty="0">
                <a:hlinkClick r:id="rId2"/>
              </a:rPr>
              <a:t>https://whiteroseeducation.com/parent-pupil-resources/maths/free-downloads</a:t>
            </a:r>
            <a:r>
              <a:rPr lang="en-GB" dirty="0"/>
              <a:t> </a:t>
            </a:r>
          </a:p>
          <a:p>
            <a:r>
              <a:rPr lang="en-GB" dirty="0">
                <a:hlinkClick r:id="rId3"/>
              </a:rPr>
              <a:t>https://whiteroseeducation.com/parent-pupil-resources/maths/home-learning?year=year-6-new</a:t>
            </a:r>
            <a:endParaRPr lang="en-GB" dirty="0"/>
          </a:p>
          <a:p>
            <a:r>
              <a:rPr lang="en-GB" dirty="0"/>
              <a:t>CGP workbooks ( addition to homework books) </a:t>
            </a:r>
          </a:p>
          <a:p>
            <a:r>
              <a:rPr lang="en-GB" dirty="0"/>
              <a:t>DB Primary: Resources uploaded every half-term in the folder called </a:t>
            </a:r>
            <a:r>
              <a:rPr lang="en-GB" dirty="0">
                <a:highlight>
                  <a:srgbClr val="FFFF00"/>
                </a:highlight>
              </a:rPr>
              <a:t>Year 6 maths support </a:t>
            </a:r>
          </a:p>
          <a:p>
            <a:r>
              <a:rPr lang="en-GB" dirty="0">
                <a:hlinkClick r:id="rId4"/>
              </a:rPr>
              <a:t>https://www.thenational.academy/pupils/programmes/maths-primary-year-6/units</a:t>
            </a:r>
            <a:r>
              <a:rPr lang="en-GB" dirty="0"/>
              <a:t> This is designed for teachers but you can access it at home </a:t>
            </a:r>
          </a:p>
          <a:p>
            <a:endParaRPr lang="en-GB" dirty="0"/>
          </a:p>
          <a:p>
            <a:endParaRPr lang="en-GB" dirty="0"/>
          </a:p>
        </p:txBody>
      </p:sp>
    </p:spTree>
    <p:extLst>
      <p:ext uri="{BB962C8B-B14F-4D97-AF65-F5344CB8AC3E}">
        <p14:creationId xmlns:p14="http://schemas.microsoft.com/office/powerpoint/2010/main" val="111933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265A4-84B2-47E3-B449-234BD0FFC08D}"/>
              </a:ext>
            </a:extLst>
          </p:cNvPr>
          <p:cNvSpPr>
            <a:spLocks noGrp="1"/>
          </p:cNvSpPr>
          <p:nvPr>
            <p:ph type="title"/>
          </p:nvPr>
        </p:nvSpPr>
        <p:spPr>
          <a:xfrm rot="21180000">
            <a:off x="286797" y="327246"/>
            <a:ext cx="4838310" cy="1325563"/>
          </a:xfrm>
        </p:spPr>
        <p:txBody>
          <a:bodyPr>
            <a:normAutofit fontScale="90000"/>
          </a:bodyPr>
          <a:lstStyle/>
          <a:p>
            <a:r>
              <a:rPr lang="en-GB" b="1" u="sng" dirty="0"/>
              <a:t>Resources for home support: Literacy </a:t>
            </a:r>
          </a:p>
        </p:txBody>
      </p:sp>
      <p:sp>
        <p:nvSpPr>
          <p:cNvPr id="3" name="Content Placeholder 2">
            <a:extLst>
              <a:ext uri="{FF2B5EF4-FFF2-40B4-BE49-F238E27FC236}">
                <a16:creationId xmlns:a16="http://schemas.microsoft.com/office/drawing/2014/main" id="{3ABF25D3-EBDC-45FD-98E5-2E3BAEDFAA83}"/>
              </a:ext>
            </a:extLst>
          </p:cNvPr>
          <p:cNvSpPr>
            <a:spLocks noGrp="1"/>
          </p:cNvSpPr>
          <p:nvPr>
            <p:ph idx="1"/>
          </p:nvPr>
        </p:nvSpPr>
        <p:spPr>
          <a:xfrm>
            <a:off x="2035277" y="1532965"/>
            <a:ext cx="9690557" cy="4056674"/>
          </a:xfrm>
        </p:spPr>
        <p:txBody>
          <a:bodyPr>
            <a:normAutofit/>
          </a:bodyPr>
          <a:lstStyle/>
          <a:p>
            <a:r>
              <a:rPr lang="en-GB" dirty="0"/>
              <a:t>CGP workbooks ( addition to homework books) </a:t>
            </a:r>
          </a:p>
          <a:p>
            <a:r>
              <a:rPr lang="en-GB" dirty="0"/>
              <a:t>DB Primary: Resources uploaded every half-term in the folder called </a:t>
            </a:r>
            <a:r>
              <a:rPr lang="en-GB" dirty="0">
                <a:highlight>
                  <a:srgbClr val="FFFF00"/>
                </a:highlight>
              </a:rPr>
              <a:t>Year 6 Literacy support </a:t>
            </a:r>
          </a:p>
          <a:p>
            <a:r>
              <a:rPr lang="en-GB" dirty="0">
                <a:solidFill>
                  <a:srgbClr val="FF0000"/>
                </a:solidFill>
              </a:rPr>
              <a:t>https://www.thenational.academy/pupils/programmes/english-grammar-primary-year-6-l/units </a:t>
            </a:r>
            <a:r>
              <a:rPr lang="en-GB" dirty="0"/>
              <a:t>This is designed for teachers but you can access it at home. </a:t>
            </a:r>
          </a:p>
          <a:p>
            <a:r>
              <a:rPr lang="en-GB" dirty="0"/>
              <a:t>BBC Bitesize </a:t>
            </a:r>
          </a:p>
          <a:p>
            <a:endParaRPr lang="en-GB" dirty="0"/>
          </a:p>
          <a:p>
            <a:endParaRPr lang="en-GB" dirty="0"/>
          </a:p>
        </p:txBody>
      </p:sp>
    </p:spTree>
    <p:extLst>
      <p:ext uri="{BB962C8B-B14F-4D97-AF65-F5344CB8AC3E}">
        <p14:creationId xmlns:p14="http://schemas.microsoft.com/office/powerpoint/2010/main" val="1950857592"/>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BEF6C8FF-3D90-457B-9108-406F928CD7CB}">
  <ds:schemaRefs>
    <ds:schemaRef ds:uri="http://purl.org/dc/terms/"/>
    <ds:schemaRef ds:uri="http://schemas.microsoft.com/office/2006/metadata/properties"/>
    <ds:schemaRef ds:uri="71af3243-3dd4-4a8d-8c0d-dd76da1f02a5"/>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infopath/2007/PartnerControls"/>
    <ds:schemaRef ds:uri="16c05727-aa75-4e4a-9b5f-8a80a1165891"/>
    <ds:schemaRef ds:uri="http://www.w3.org/XML/1998/namespace"/>
  </ds:schemaRefs>
</ds:datastoreItem>
</file>

<file path=customXml/itemProps3.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1316</Words>
  <Application>Microsoft Office PowerPoint</Application>
  <PresentationFormat>Widescreen</PresentationFormat>
  <Paragraphs>202</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Comic Sans MS</vt:lpstr>
      <vt:lpstr>Franklin Gothic Book</vt:lpstr>
      <vt:lpstr>sassooninfant</vt:lpstr>
      <vt:lpstr>Office Theme</vt:lpstr>
      <vt:lpstr>Welcome to Year 6 </vt:lpstr>
      <vt:lpstr>Meet the Staff </vt:lpstr>
      <vt:lpstr>A Typical Day </vt:lpstr>
      <vt:lpstr>Catholic Life of the School </vt:lpstr>
      <vt:lpstr>Reading </vt:lpstr>
      <vt:lpstr>Spellings  </vt:lpstr>
      <vt:lpstr>Handwriting and presentation in Year 6  </vt:lpstr>
      <vt:lpstr>PowerPoint Presentation</vt:lpstr>
      <vt:lpstr>PowerPoint Presentation</vt:lpstr>
      <vt:lpstr>Maths in Year 6 </vt:lpstr>
      <vt:lpstr>PowerPoint Presentation</vt:lpstr>
      <vt:lpstr>Maths groups</vt:lpstr>
      <vt:lpstr>History and Geography </vt:lpstr>
      <vt:lpstr>CGP books </vt:lpstr>
      <vt:lpstr>SATs </vt:lpstr>
      <vt:lpstr>General Reminders </vt:lpstr>
      <vt:lpstr>Leaver’s Hoodies</vt:lpstr>
      <vt:lpstr>PowerPoint Presentation</vt:lpstr>
      <vt:lpstr>How can you support your child at home? </vt:lpstr>
      <vt:lpstr>Resources for home support: Maths </vt:lpstr>
      <vt:lpstr>Resources for home support: Literacy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2022-09-08T19:46:03Z</dcterms:created>
  <dcterms:modified xsi:type="dcterms:W3CDTF">2026-09-15T14:43:28Z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