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34"/>
  </p:notesMasterIdLst>
  <p:handoutMasterIdLst>
    <p:handoutMasterId r:id="rId35"/>
  </p:handoutMasterIdLst>
  <p:sldIdLst>
    <p:sldId id="256" r:id="rId5"/>
    <p:sldId id="257" r:id="rId6"/>
    <p:sldId id="266" r:id="rId7"/>
    <p:sldId id="305" r:id="rId8"/>
    <p:sldId id="258" r:id="rId9"/>
    <p:sldId id="278" r:id="rId10"/>
    <p:sldId id="308" r:id="rId11"/>
    <p:sldId id="276" r:id="rId12"/>
    <p:sldId id="309" r:id="rId13"/>
    <p:sldId id="294" r:id="rId14"/>
    <p:sldId id="268" r:id="rId15"/>
    <p:sldId id="295" r:id="rId16"/>
    <p:sldId id="303" r:id="rId17"/>
    <p:sldId id="299" r:id="rId18"/>
    <p:sldId id="304" r:id="rId19"/>
    <p:sldId id="263" r:id="rId20"/>
    <p:sldId id="312" r:id="rId21"/>
    <p:sldId id="272" r:id="rId22"/>
    <p:sldId id="293" r:id="rId23"/>
    <p:sldId id="310" r:id="rId24"/>
    <p:sldId id="279" r:id="rId25"/>
    <p:sldId id="269" r:id="rId26"/>
    <p:sldId id="296" r:id="rId27"/>
    <p:sldId id="267" r:id="rId28"/>
    <p:sldId id="306" r:id="rId29"/>
    <p:sldId id="271" r:id="rId30"/>
    <p:sldId id="277" r:id="rId31"/>
    <p:sldId id="311" r:id="rId32"/>
    <p:sldId id="264" r:id="rId33"/>
  </p:sldIdLst>
  <p:sldSz cx="12192000" cy="6858000"/>
  <p:notesSz cx="7010400" cy="92964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C91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712" autoAdjust="0"/>
  </p:normalViewPr>
  <p:slideViewPr>
    <p:cSldViewPr snapToGrid="0">
      <p:cViewPr>
        <p:scale>
          <a:sx n="110" d="100"/>
          <a:sy n="110" d="100"/>
        </p:scale>
        <p:origin x="630" y="168"/>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FC23E10C-4735-4A0D-A76B-FFFBF4B6ED03}" type="datetimeFigureOut">
              <a:rPr lang="en-US" smtClean="0"/>
              <a:t>10/8/2026</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noProof="0"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87735CDE-2E0B-4188-96E9-ADF9ACB826A9}" type="datetimeFigureOut">
              <a:rPr lang="en-US" noProof="0" smtClean="0"/>
              <a:t>10/8/2026</a:t>
            </a:fld>
            <a:endParaRPr lang="en-US" noProof="0"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noProof="0"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Tree>
    <p:extLst>
      <p:ext uri="{BB962C8B-B14F-4D97-AF65-F5344CB8AC3E}">
        <p14:creationId xmlns:p14="http://schemas.microsoft.com/office/powerpoint/2010/main" val="9402489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036426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04711930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a:xfrm rot="720000">
            <a:off x="8945801" y="478640"/>
            <a:ext cx="2442631" cy="1925484"/>
          </a:xfrm>
        </p:spPr>
        <p:txBody>
          <a:bodyPr>
            <a:normAutofit/>
          </a:bodyPr>
          <a:lstStyle/>
          <a:p>
            <a:r>
              <a:rPr lang="en-US" sz="2400" dirty="0">
                <a:solidFill>
                  <a:srgbClr val="000000"/>
                </a:solidFill>
                <a:latin typeface="XCCW Joined 10a" panose="03050602040000000000" pitchFamily="66" charset="0"/>
              </a:rPr>
              <a:t>October </a:t>
            </a:r>
          </a:p>
          <a:p>
            <a:r>
              <a:rPr lang="en-US" sz="2400" dirty="0">
                <a:solidFill>
                  <a:srgbClr val="000000"/>
                </a:solidFill>
                <a:latin typeface="XCCW Joined 10a" panose="03050602040000000000" pitchFamily="66" charset="0"/>
              </a:rPr>
              <a:t>2026</a:t>
            </a:r>
          </a:p>
          <a:p>
            <a:endParaRPr lang="en-US" sz="2800" dirty="0">
              <a:solidFill>
                <a:srgbClr val="000000"/>
              </a:solidFill>
            </a:endParaRPr>
          </a:p>
          <a:p>
            <a:endParaRPr lang="ru-RU" sz="2800" dirty="0">
              <a:solidFill>
                <a:srgbClr val="000000"/>
              </a:solidFill>
            </a:endParaRPr>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lstStyle/>
          <a:p>
            <a:pPr algn="ctr"/>
            <a:r>
              <a:rPr lang="en-GB" dirty="0">
                <a:latin typeface="XCCW Joined 10a" panose="03050602040000000000" pitchFamily="66" charset="0"/>
              </a:rPr>
              <a:t>Welcome to Year 1</a:t>
            </a:r>
            <a:endParaRPr lang="ru-RU" dirty="0"/>
          </a:p>
        </p:txBody>
      </p:sp>
      <p:pic>
        <p:nvPicPr>
          <p:cNvPr id="4" name="Picture Placeholder 3">
            <a:extLst>
              <a:ext uri="{FF2B5EF4-FFF2-40B4-BE49-F238E27FC236}">
                <a16:creationId xmlns:a16="http://schemas.microsoft.com/office/drawing/2014/main" id="{1A30D7F7-E52B-4E20-B32A-CECD39F5CF2C}"/>
              </a:ext>
            </a:extLst>
          </p:cNvPr>
          <p:cNvPicPr>
            <a:picLocks noGrp="1" noChangeAspect="1"/>
          </p:cNvPicPr>
          <p:nvPr>
            <p:ph type="pic" sz="quarter" idx="15"/>
          </p:nvPr>
        </p:nvPicPr>
        <p:blipFill>
          <a:blip r:embed="rId2"/>
          <a:srcRect t="1204" b="1204"/>
          <a:stretch>
            <a:fillRect/>
          </a:stretch>
        </p:blipFill>
        <p:spPr>
          <a:xfrm rot="21031945">
            <a:off x="257029" y="1589571"/>
            <a:ext cx="5071141" cy="4325562"/>
          </a:xfrm>
          <a:prstGeom prst="rect">
            <a:avLst/>
          </a:prstGeom>
        </p:spPr>
      </p:pic>
      <p:sp>
        <p:nvSpPr>
          <p:cNvPr id="5" name="Title 1">
            <a:extLst>
              <a:ext uri="{FF2B5EF4-FFF2-40B4-BE49-F238E27FC236}">
                <a16:creationId xmlns:a16="http://schemas.microsoft.com/office/drawing/2014/main" id="{8A824C2F-B0B9-447F-827C-8833C84BF00D}"/>
              </a:ext>
            </a:extLst>
          </p:cNvPr>
          <p:cNvSpPr txBox="1">
            <a:spLocks/>
          </p:cNvSpPr>
          <p:nvPr/>
        </p:nvSpPr>
        <p:spPr>
          <a:xfrm rot="611762">
            <a:off x="7808116" y="4735694"/>
            <a:ext cx="4403977" cy="1603648"/>
          </a:xfrm>
          <a:prstGeom prst="rect">
            <a:avLst/>
          </a:prstGeom>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5500" b="1" kern="1200">
                <a:solidFill>
                  <a:schemeClr val="bg1"/>
                </a:solidFill>
                <a:latin typeface="+mj-lt"/>
                <a:ea typeface="+mj-ea"/>
                <a:cs typeface="+mj-cs"/>
              </a:defRPr>
            </a:lvl1pPr>
          </a:lstStyle>
          <a:p>
            <a:pPr algn="ctr"/>
            <a:r>
              <a:rPr lang="en-GB" sz="4000" dirty="0">
                <a:latin typeface="XCCW Joined 10a" panose="03050602040000000000" pitchFamily="66" charset="0"/>
              </a:rPr>
              <a:t>2026/2027</a:t>
            </a:r>
            <a:endParaRPr lang="ru-RU" sz="4000" dirty="0"/>
          </a:p>
        </p:txBody>
      </p:sp>
      <p:sp>
        <p:nvSpPr>
          <p:cNvPr id="6" name="Slide Number Placeholder 8">
            <a:extLst>
              <a:ext uri="{FF2B5EF4-FFF2-40B4-BE49-F238E27FC236}">
                <a16:creationId xmlns:a16="http://schemas.microsoft.com/office/drawing/2014/main" id="{FB79364B-5387-4696-A0E8-5B522A02A453}"/>
              </a:ext>
            </a:extLst>
          </p:cNvPr>
          <p:cNvSpPr txBox="1">
            <a:spLocks/>
          </p:cNvSpPr>
          <p:nvPr/>
        </p:nvSpPr>
        <p:spPr>
          <a:xfrm>
            <a:off x="11676999" y="5937624"/>
            <a:ext cx="642257" cy="365125"/>
          </a:xfrm>
          <a:prstGeom prst="rect">
            <a:avLst/>
          </a:prstGeom>
        </p:spPr>
        <p:txBody>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8C0CDE5-970C-4CC4-BF43-0DA127E73E82}" type="slidenum">
              <a:rPr lang="en-US" smtClean="0">
                <a:solidFill>
                  <a:schemeClr val="bg1"/>
                </a:solidFill>
              </a:rPr>
              <a:pPr/>
              <a:t>1</a:t>
            </a:fld>
            <a:endParaRPr lang="en-US" dirty="0">
              <a:solidFill>
                <a:schemeClr val="bg1"/>
              </a:solidFill>
            </a:endParaRPr>
          </a:p>
        </p:txBody>
      </p:sp>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360000">
            <a:off x="504229" y="1073807"/>
            <a:ext cx="4065084" cy="700842"/>
          </a:xfrm>
        </p:spPr>
        <p:txBody>
          <a:bodyPr>
            <a:normAutofit fontScale="90000"/>
          </a:bodyPr>
          <a:lstStyle/>
          <a:p>
            <a:r>
              <a:rPr lang="en-US" dirty="0">
                <a:solidFill>
                  <a:srgbClr val="000000"/>
                </a:solidFill>
                <a:latin typeface="XCCW Joined 10a" panose="03050602040000000000" pitchFamily="66" charset="0"/>
              </a:rPr>
              <a:t>Meet the Staff </a:t>
            </a:r>
          </a:p>
        </p:txBody>
      </p:sp>
      <p:sp>
        <p:nvSpPr>
          <p:cNvPr id="8" name="Footer Placeholder 7">
            <a:extLst>
              <a:ext uri="{FF2B5EF4-FFF2-40B4-BE49-F238E27FC236}">
                <a16:creationId xmlns:a16="http://schemas.microsoft.com/office/drawing/2014/main" id="{0616C4DF-BD76-4DFD-9788-A65985F05CA6}"/>
              </a:ext>
            </a:extLst>
          </p:cNvPr>
          <p:cNvSpPr>
            <a:spLocks noGrp="1"/>
          </p:cNvSpPr>
          <p:nvPr>
            <p:ph type="ftr" sz="quarter" idx="11"/>
          </p:nvPr>
        </p:nvSpPr>
        <p:spPr/>
        <p:txBody>
          <a:bodyPr/>
          <a:lstStyle/>
          <a:p>
            <a:r>
              <a:rPr lang="en-US" dirty="0">
                <a:latin typeface="XCCW Joined 10a" panose="03050602040000000000" pitchFamily="66" charset="0"/>
              </a:rPr>
              <a:t>Year 1 2026/2027</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fld id="{98C0CDE5-970C-4CC4-BF43-0DA127E73E82}" type="slidenum">
              <a:rPr lang="en-US" smtClean="0"/>
              <a:pPr/>
              <a:t>2</a:t>
            </a:fld>
            <a:endParaRPr lang="en-US" dirty="0"/>
          </a:p>
        </p:txBody>
      </p:sp>
      <p:sp>
        <p:nvSpPr>
          <p:cNvPr id="28" name="Rectangle 27">
            <a:extLst>
              <a:ext uri="{FF2B5EF4-FFF2-40B4-BE49-F238E27FC236}">
                <a16:creationId xmlns:a16="http://schemas.microsoft.com/office/drawing/2014/main" id="{B5DDA6F0-8466-4DEA-BAF7-EB34729AFD38}"/>
              </a:ext>
            </a:extLst>
          </p:cNvPr>
          <p:cNvSpPr/>
          <p:nvPr/>
        </p:nvSpPr>
        <p:spPr>
          <a:xfrm rot="15336">
            <a:off x="5803858" y="3566750"/>
            <a:ext cx="1340557" cy="1002115"/>
          </a:xfrm>
          <a:prstGeom prst="rect">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b="1" dirty="0">
                <a:solidFill>
                  <a:srgbClr val="000000"/>
                </a:solidFill>
                <a:effectLst/>
                <a:latin typeface="+mj-lt"/>
                <a:ea typeface="Calibri" panose="020F0502020204030204" pitchFamily="34" charset="0"/>
                <a:cs typeface="Times New Roman" panose="02020603050405020304" pitchFamily="18" charset="0"/>
              </a:rPr>
              <a:t>Mrs Combat </a:t>
            </a:r>
          </a:p>
          <a:p>
            <a:pPr algn="ctr">
              <a:lnSpc>
                <a:spcPct val="107000"/>
              </a:lnSpc>
              <a:spcAft>
                <a:spcPts val="800"/>
              </a:spcAft>
            </a:pPr>
            <a:r>
              <a:rPr lang="en-GB" sz="1200" b="1" dirty="0">
                <a:solidFill>
                  <a:srgbClr val="000000"/>
                </a:solidFill>
                <a:latin typeface="+mj-lt"/>
                <a:ea typeface="Calibri" panose="020F0502020204030204" pitchFamily="34" charset="0"/>
                <a:cs typeface="Times New Roman" panose="02020603050405020304" pitchFamily="18" charset="0"/>
              </a:rPr>
              <a:t>1C teacher</a:t>
            </a:r>
            <a:endParaRPr lang="en-GB" sz="1200" b="1" dirty="0">
              <a:solidFill>
                <a:srgbClr val="000000"/>
              </a:solidFill>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en-GB" sz="1200" b="1" dirty="0">
                <a:solidFill>
                  <a:srgbClr val="000000"/>
                </a:solidFill>
                <a:latin typeface="+mj-lt"/>
                <a:ea typeface="Calibri" panose="020F0502020204030204" pitchFamily="34" charset="0"/>
                <a:cs typeface="Times New Roman" panose="02020603050405020304" pitchFamily="18" charset="0"/>
              </a:rPr>
              <a:t>Year 1 lead </a:t>
            </a:r>
            <a:endParaRPr lang="en-GB" sz="1200" b="1" dirty="0">
              <a:effectLst/>
              <a:latin typeface="+mj-lt"/>
              <a:ea typeface="Calibri" panose="020F0502020204030204" pitchFamily="34" charset="0"/>
              <a:cs typeface="Times New Roman" panose="02020603050405020304" pitchFamily="18" charset="0"/>
            </a:endParaRPr>
          </a:p>
        </p:txBody>
      </p:sp>
      <p:sp>
        <p:nvSpPr>
          <p:cNvPr id="37" name="Rectangle 36">
            <a:extLst>
              <a:ext uri="{FF2B5EF4-FFF2-40B4-BE49-F238E27FC236}">
                <a16:creationId xmlns:a16="http://schemas.microsoft.com/office/drawing/2014/main" id="{6B0EEF02-5C37-4C3B-BF7E-799EE645AFA2}"/>
              </a:ext>
            </a:extLst>
          </p:cNvPr>
          <p:cNvSpPr/>
          <p:nvPr/>
        </p:nvSpPr>
        <p:spPr>
          <a:xfrm>
            <a:off x="8659915" y="3524561"/>
            <a:ext cx="1213468" cy="952726"/>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b="1" dirty="0">
                <a:ln>
                  <a:noFill/>
                </a:ln>
                <a:solidFill>
                  <a:srgbClr val="000000"/>
                </a:solidFill>
                <a:effectLst>
                  <a:outerShdw blurRad="38100" dist="19050" dir="2700000" algn="tl">
                    <a:schemeClr val="dk1">
                      <a:alpha val="40000"/>
                    </a:schemeClr>
                  </a:outerShdw>
                </a:effectLst>
                <a:latin typeface="+mj-lt"/>
                <a:ea typeface="Calibri" panose="020F0502020204030204" pitchFamily="34" charset="0"/>
                <a:cs typeface="Arial" panose="020B0604020202020204" pitchFamily="34" charset="0"/>
              </a:rPr>
              <a:t>Ms Scott </a:t>
            </a:r>
          </a:p>
          <a:p>
            <a:pPr algn="ctr">
              <a:lnSpc>
                <a:spcPct val="107000"/>
              </a:lnSpc>
              <a:spcAft>
                <a:spcPts val="800"/>
              </a:spcAft>
            </a:pPr>
            <a:r>
              <a:rPr lang="en-GB" sz="1200" b="1" dirty="0">
                <a:solidFill>
                  <a:srgbClr val="000000"/>
                </a:solidFill>
                <a:effectLst>
                  <a:outerShdw blurRad="38100" dist="19050" dir="2700000" algn="tl">
                    <a:schemeClr val="dk1">
                      <a:alpha val="40000"/>
                    </a:schemeClr>
                  </a:outerShdw>
                </a:effectLst>
                <a:latin typeface="+mj-lt"/>
                <a:ea typeface="Calibri" panose="020F0502020204030204" pitchFamily="34" charset="0"/>
                <a:cs typeface="Arial" panose="020B0604020202020204" pitchFamily="34" charset="0"/>
              </a:rPr>
              <a:t>1S teacher </a:t>
            </a:r>
            <a:endParaRPr lang="en-GB" sz="1200" b="1" dirty="0">
              <a:effectLst/>
              <a:latin typeface="+mj-lt"/>
              <a:ea typeface="Calibri" panose="020F050202020403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79D99B5E-6987-41B5-9ADE-B8C90F8C6CFA}"/>
              </a:ext>
            </a:extLst>
          </p:cNvPr>
          <p:cNvSpPr/>
          <p:nvPr/>
        </p:nvSpPr>
        <p:spPr>
          <a:xfrm>
            <a:off x="7174658" y="5994732"/>
            <a:ext cx="1445729" cy="816964"/>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b="1" dirty="0">
                <a:ln>
                  <a:noFill/>
                </a:ln>
                <a:solidFill>
                  <a:srgbClr val="000000"/>
                </a:solidFill>
                <a:effectLst>
                  <a:outerShdw blurRad="38100" dist="19050" dir="2700000" algn="tl">
                    <a:schemeClr val="dk1">
                      <a:alpha val="40000"/>
                    </a:schemeClr>
                  </a:outerShdw>
                </a:effectLst>
                <a:latin typeface="+mj-lt"/>
                <a:ea typeface="Calibri" panose="020F0502020204030204" pitchFamily="34" charset="0"/>
                <a:cs typeface="Arial" panose="020B0604020202020204" pitchFamily="34" charset="0"/>
              </a:rPr>
              <a:t>Helen</a:t>
            </a:r>
          </a:p>
          <a:p>
            <a:pPr algn="ctr">
              <a:lnSpc>
                <a:spcPct val="107000"/>
              </a:lnSpc>
              <a:spcAft>
                <a:spcPts val="800"/>
              </a:spcAft>
            </a:pPr>
            <a:r>
              <a:rPr lang="en-GB" sz="1200" b="1" dirty="0">
                <a:solidFill>
                  <a:srgbClr val="000000"/>
                </a:solidFill>
                <a:effectLst>
                  <a:outerShdw blurRad="38100" dist="19050" dir="2700000" algn="tl">
                    <a:schemeClr val="dk1">
                      <a:alpha val="40000"/>
                    </a:schemeClr>
                  </a:outerShdw>
                </a:effectLst>
                <a:latin typeface="+mj-lt"/>
                <a:ea typeface="Calibri" panose="020F0502020204030204" pitchFamily="34" charset="0"/>
                <a:cs typeface="Arial" panose="020B0604020202020204" pitchFamily="34" charset="0"/>
              </a:rPr>
              <a:t>Teaching assistant </a:t>
            </a:r>
            <a:endParaRPr lang="en-GB" sz="1200" b="1" dirty="0">
              <a:effectLst/>
              <a:latin typeface="+mj-lt"/>
              <a:ea typeface="Calibri" panose="020F050202020403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710B2A5-0831-497D-A73E-E3DC540623FF}"/>
              </a:ext>
            </a:extLst>
          </p:cNvPr>
          <p:cNvSpPr/>
          <p:nvPr/>
        </p:nvSpPr>
        <p:spPr>
          <a:xfrm>
            <a:off x="4322094" y="5994732"/>
            <a:ext cx="1445729" cy="816964"/>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b="1" dirty="0">
                <a:ln>
                  <a:noFill/>
                </a:ln>
                <a:solidFill>
                  <a:srgbClr val="000000"/>
                </a:solidFill>
                <a:effectLst>
                  <a:outerShdw blurRad="38100" dist="19050" dir="2700000" algn="tl">
                    <a:schemeClr val="dk1">
                      <a:alpha val="40000"/>
                    </a:schemeClr>
                  </a:outerShdw>
                </a:effectLst>
                <a:latin typeface="+mj-lt"/>
                <a:ea typeface="Calibri" panose="020F0502020204030204" pitchFamily="34" charset="0"/>
                <a:cs typeface="Arial" panose="020B0604020202020204" pitchFamily="34" charset="0"/>
              </a:rPr>
              <a:t>Nadia </a:t>
            </a:r>
          </a:p>
          <a:p>
            <a:pPr algn="ctr">
              <a:lnSpc>
                <a:spcPct val="107000"/>
              </a:lnSpc>
              <a:spcAft>
                <a:spcPts val="800"/>
              </a:spcAft>
            </a:pPr>
            <a:r>
              <a:rPr lang="en-GB" sz="1200" b="1" dirty="0">
                <a:solidFill>
                  <a:srgbClr val="000000"/>
                </a:solidFill>
                <a:effectLst>
                  <a:outerShdw blurRad="38100" dist="19050" dir="2700000" algn="tl">
                    <a:schemeClr val="dk1">
                      <a:alpha val="40000"/>
                    </a:schemeClr>
                  </a:outerShdw>
                </a:effectLst>
                <a:latin typeface="+mj-lt"/>
                <a:ea typeface="Calibri" panose="020F0502020204030204" pitchFamily="34" charset="0"/>
                <a:cs typeface="Arial" panose="020B0604020202020204" pitchFamily="34" charset="0"/>
              </a:rPr>
              <a:t>Teaching assistant </a:t>
            </a:r>
            <a:endParaRPr lang="en-GB" sz="1200" b="1" dirty="0">
              <a:effectLst/>
              <a:latin typeface="+mj-lt"/>
              <a:ea typeface="Calibri" panose="020F050202020403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55A5B8F9-4EEC-427C-8C15-CEC2093FDB0C}"/>
              </a:ext>
            </a:extLst>
          </p:cNvPr>
          <p:cNvSpPr/>
          <p:nvPr/>
        </p:nvSpPr>
        <p:spPr>
          <a:xfrm>
            <a:off x="9817442" y="6017656"/>
            <a:ext cx="1445729" cy="816964"/>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b="1" dirty="0">
                <a:ln>
                  <a:noFill/>
                </a:ln>
                <a:solidFill>
                  <a:srgbClr val="000000"/>
                </a:solidFill>
                <a:effectLst>
                  <a:outerShdw blurRad="38100" dist="19050" dir="2700000" algn="tl">
                    <a:schemeClr val="dk1">
                      <a:alpha val="40000"/>
                    </a:schemeClr>
                  </a:outerShdw>
                </a:effectLst>
                <a:latin typeface="+mj-lt"/>
                <a:ea typeface="Calibri" panose="020F0502020204030204" pitchFamily="34" charset="0"/>
                <a:cs typeface="Arial" panose="020B0604020202020204" pitchFamily="34" charset="0"/>
              </a:rPr>
              <a:t>Mrs Barker</a:t>
            </a:r>
          </a:p>
          <a:p>
            <a:pPr algn="ctr">
              <a:lnSpc>
                <a:spcPct val="107000"/>
              </a:lnSpc>
              <a:spcAft>
                <a:spcPts val="800"/>
              </a:spcAft>
            </a:pPr>
            <a:r>
              <a:rPr lang="en-GB" sz="1200" b="1" dirty="0">
                <a:solidFill>
                  <a:srgbClr val="000000"/>
                </a:solidFill>
                <a:effectLst>
                  <a:outerShdw blurRad="38100" dist="19050" dir="2700000" algn="tl">
                    <a:schemeClr val="dk1">
                      <a:alpha val="40000"/>
                    </a:schemeClr>
                  </a:outerShdw>
                </a:effectLst>
                <a:latin typeface="+mj-lt"/>
                <a:ea typeface="Calibri" panose="020F0502020204030204" pitchFamily="34" charset="0"/>
                <a:cs typeface="Arial" panose="020B0604020202020204" pitchFamily="34" charset="0"/>
              </a:rPr>
              <a:t>Teaching assistant </a:t>
            </a:r>
            <a:endParaRPr lang="en-GB" sz="1200" b="1" dirty="0">
              <a:effectLst/>
              <a:latin typeface="+mj-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360000">
            <a:off x="22189" y="998091"/>
            <a:ext cx="4868770" cy="970418"/>
          </a:xfrm>
        </p:spPr>
        <p:txBody>
          <a:bodyPr>
            <a:normAutofit fontScale="90000"/>
          </a:bodyPr>
          <a:lstStyle/>
          <a:p>
            <a:pPr algn="ctr"/>
            <a:r>
              <a:rPr lang="en-US" dirty="0">
                <a:solidFill>
                  <a:srgbClr val="000000"/>
                </a:solidFill>
                <a:latin typeface="XCCW Joined 10a" panose="03050602040000000000" pitchFamily="66" charset="0"/>
              </a:rPr>
              <a:t>Senior Leadership Team  </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fld id="{98C0CDE5-970C-4CC4-BF43-0DA127E73E82}" type="slidenum">
              <a:rPr lang="en-US" smtClean="0"/>
              <a:pPr/>
              <a:t>3</a:t>
            </a:fld>
            <a:endParaRPr lang="en-US" dirty="0"/>
          </a:p>
        </p:txBody>
      </p:sp>
      <p:grpSp>
        <p:nvGrpSpPr>
          <p:cNvPr id="10" name="Group 9">
            <a:extLst>
              <a:ext uri="{FF2B5EF4-FFF2-40B4-BE49-F238E27FC236}">
                <a16:creationId xmlns:a16="http://schemas.microsoft.com/office/drawing/2014/main" id="{391AF1E9-29CF-4872-9B1E-240BF7E5A3CA}"/>
              </a:ext>
            </a:extLst>
          </p:cNvPr>
          <p:cNvGrpSpPr/>
          <p:nvPr/>
        </p:nvGrpSpPr>
        <p:grpSpPr>
          <a:xfrm rot="21299605">
            <a:off x="3915316" y="2872711"/>
            <a:ext cx="1455194" cy="2498514"/>
            <a:chOff x="4158885" y="3104869"/>
            <a:chExt cx="1710272" cy="2419992"/>
          </a:xfrm>
        </p:grpSpPr>
        <p:pic>
          <p:nvPicPr>
            <p:cNvPr id="15" name="Picture 14" descr="M:\Photos\Photos for ID Badges\Staff\Mr P.O'Rourke.jpg"/>
            <p:cNvPicPr>
              <a:picLocks noChangeAspect="1"/>
            </p:cNvPicPr>
            <p:nvPr/>
          </p:nvPicPr>
          <p:blipFill rotWithShape="1">
            <a:blip r:embed="rId2" cstate="print">
              <a:extLst>
                <a:ext uri="{28A0092B-C50C-407E-A947-70E740481C1C}">
                  <a14:useLocalDpi xmlns:a14="http://schemas.microsoft.com/office/drawing/2010/main" val="0"/>
                </a:ext>
              </a:extLst>
            </a:blip>
            <a:srcRect t="3012" b="4824"/>
            <a:stretch/>
          </p:blipFill>
          <p:spPr bwMode="auto">
            <a:xfrm rot="290609">
              <a:off x="4239099" y="3104869"/>
              <a:ext cx="1630058" cy="1732575"/>
            </a:xfrm>
            <a:prstGeom prst="rect">
              <a:avLst/>
            </a:prstGeom>
            <a:noFill/>
            <a:ln>
              <a:noFill/>
            </a:ln>
            <a:extLst>
              <a:ext uri="{53640926-AAD7-44D8-BBD7-CCE9431645EC}">
                <a14:shadowObscured xmlns:a14="http://schemas.microsoft.com/office/drawing/2010/main"/>
              </a:ext>
            </a:extLst>
          </p:spPr>
        </p:pic>
        <p:sp>
          <p:nvSpPr>
            <p:cNvPr id="16" name="Rectangle 15"/>
            <p:cNvSpPr/>
            <p:nvPr/>
          </p:nvSpPr>
          <p:spPr>
            <a:xfrm rot="290609">
              <a:off x="4158885" y="4846306"/>
              <a:ext cx="1575671" cy="678555"/>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b="1" dirty="0">
                  <a:solidFill>
                    <a:srgbClr val="000000"/>
                  </a:solidFill>
                  <a:effectLst/>
                  <a:latin typeface="+mj-lt"/>
                  <a:ea typeface="Calibri" panose="020F0502020204030204" pitchFamily="34" charset="0"/>
                  <a:cs typeface="Times New Roman" panose="02020603050405020304" pitchFamily="18" charset="0"/>
                </a:rPr>
                <a:t>Mr O’Rourke </a:t>
              </a:r>
              <a:endParaRPr lang="en-GB" sz="1400" b="1"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err="1">
                  <a:solidFill>
                    <a:srgbClr val="000000"/>
                  </a:solidFill>
                  <a:effectLst/>
                  <a:latin typeface="+mj-lt"/>
                  <a:ea typeface="Calibri" panose="020F0502020204030204" pitchFamily="34" charset="0"/>
                  <a:cs typeface="Times New Roman" panose="02020603050405020304" pitchFamily="18" charset="0"/>
                </a:rPr>
                <a:t>Headteacher</a:t>
              </a:r>
              <a:r>
                <a:rPr lang="en-GB" sz="1400" b="1" dirty="0">
                  <a:solidFill>
                    <a:srgbClr val="000000"/>
                  </a:solidFill>
                  <a:effectLst/>
                  <a:latin typeface="+mj-lt"/>
                  <a:ea typeface="Calibri" panose="020F0502020204030204" pitchFamily="34" charset="0"/>
                  <a:cs typeface="Times New Roman" panose="02020603050405020304" pitchFamily="18" charset="0"/>
                </a:rPr>
                <a:t> </a:t>
              </a:r>
              <a:endParaRPr lang="en-GB" sz="1400" b="1" dirty="0">
                <a:effectLst/>
                <a:latin typeface="+mj-lt"/>
                <a:ea typeface="Calibri" panose="020F0502020204030204" pitchFamily="34" charset="0"/>
                <a:cs typeface="Times New Roman" panose="02020603050405020304" pitchFamily="18" charset="0"/>
              </a:endParaRPr>
            </a:p>
          </p:txBody>
        </p:sp>
      </p:grpSp>
      <p:grpSp>
        <p:nvGrpSpPr>
          <p:cNvPr id="7" name="Group 6">
            <a:extLst>
              <a:ext uri="{FF2B5EF4-FFF2-40B4-BE49-F238E27FC236}">
                <a16:creationId xmlns:a16="http://schemas.microsoft.com/office/drawing/2014/main" id="{C5AF79D7-31BD-4E7E-B5DA-B150696D5140}"/>
              </a:ext>
            </a:extLst>
          </p:cNvPr>
          <p:cNvGrpSpPr/>
          <p:nvPr/>
        </p:nvGrpSpPr>
        <p:grpSpPr>
          <a:xfrm rot="21158971">
            <a:off x="7285697" y="2331410"/>
            <a:ext cx="1475548" cy="2814153"/>
            <a:chOff x="6800010" y="2085767"/>
            <a:chExt cx="1840031" cy="2564047"/>
          </a:xfrm>
        </p:grpSpPr>
        <p:pic>
          <p:nvPicPr>
            <p:cNvPr id="18" name="Picture 17" descr="M:\Photos\Photos for ID Badges\Staff\Mrs Hukowski.jpg"/>
            <p:cNvPicPr>
              <a:picLocks noChangeAspect="1"/>
            </p:cNvPicPr>
            <p:nvPr/>
          </p:nvPicPr>
          <p:blipFill rotWithShape="1">
            <a:blip r:embed="rId3" cstate="print">
              <a:extLst>
                <a:ext uri="{28A0092B-C50C-407E-A947-70E740481C1C}">
                  <a14:useLocalDpi xmlns:a14="http://schemas.microsoft.com/office/drawing/2010/main" val="0"/>
                </a:ext>
              </a:extLst>
            </a:blip>
            <a:srcRect t="4075" b="6952"/>
            <a:stretch/>
          </p:blipFill>
          <p:spPr bwMode="auto">
            <a:xfrm rot="423566">
              <a:off x="7048903" y="2085767"/>
              <a:ext cx="1591138" cy="1691560"/>
            </a:xfrm>
            <a:prstGeom prst="rect">
              <a:avLst/>
            </a:prstGeom>
            <a:noFill/>
            <a:ln>
              <a:noFill/>
            </a:ln>
            <a:extLst>
              <a:ext uri="{53640926-AAD7-44D8-BBD7-CCE9431645EC}">
                <a14:shadowObscured xmlns:a14="http://schemas.microsoft.com/office/drawing/2010/main"/>
              </a:ext>
            </a:extLst>
          </p:spPr>
        </p:pic>
        <p:sp>
          <p:nvSpPr>
            <p:cNvPr id="19" name="Rectangle 18"/>
            <p:cNvSpPr/>
            <p:nvPr/>
          </p:nvSpPr>
          <p:spPr>
            <a:xfrm rot="423566">
              <a:off x="6800010" y="3764786"/>
              <a:ext cx="1687223" cy="885028"/>
            </a:xfrm>
            <a:prstGeom prst="rect">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b="1" dirty="0">
                  <a:solidFill>
                    <a:srgbClr val="000000"/>
                  </a:solidFill>
                  <a:effectLst/>
                  <a:latin typeface="+mj-lt"/>
                  <a:ea typeface="Calibri" panose="020F0502020204030204" pitchFamily="34" charset="0"/>
                  <a:cs typeface="Times New Roman" panose="02020603050405020304" pitchFamily="18" charset="0"/>
                </a:rPr>
                <a:t>Mrs </a:t>
              </a:r>
              <a:r>
                <a:rPr lang="en-GB" sz="1400" b="1" dirty="0" err="1">
                  <a:solidFill>
                    <a:srgbClr val="000000"/>
                  </a:solidFill>
                  <a:effectLst/>
                  <a:latin typeface="+mj-lt"/>
                  <a:ea typeface="Calibri" panose="020F0502020204030204" pitchFamily="34" charset="0"/>
                  <a:cs typeface="Times New Roman" panose="02020603050405020304" pitchFamily="18" charset="0"/>
                </a:rPr>
                <a:t>Hukowski</a:t>
              </a:r>
              <a:endParaRPr lang="en-GB" sz="1400" b="1"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solidFill>
                    <a:srgbClr val="000000"/>
                  </a:solidFill>
                  <a:effectLst/>
                  <a:latin typeface="+mj-lt"/>
                  <a:ea typeface="Calibri" panose="020F0502020204030204" pitchFamily="34" charset="0"/>
                  <a:cs typeface="Times New Roman" panose="02020603050405020304" pitchFamily="18" charset="0"/>
                </a:rPr>
                <a:t>Deputy Headteacher </a:t>
              </a:r>
              <a:endParaRPr lang="en-GB" sz="1400" b="1" dirty="0">
                <a:effectLst/>
                <a:latin typeface="+mj-lt"/>
                <a:ea typeface="Calibri" panose="020F0502020204030204" pitchFamily="34" charset="0"/>
                <a:cs typeface="Times New Roman" panose="02020603050405020304" pitchFamily="18" charset="0"/>
              </a:endParaRPr>
            </a:p>
          </p:txBody>
        </p:sp>
      </p:grpSp>
      <p:grpSp>
        <p:nvGrpSpPr>
          <p:cNvPr id="6" name="Group 5">
            <a:extLst>
              <a:ext uri="{FF2B5EF4-FFF2-40B4-BE49-F238E27FC236}">
                <a16:creationId xmlns:a16="http://schemas.microsoft.com/office/drawing/2014/main" id="{F79F2DA9-F810-4076-B30A-5623A4EE8101}"/>
              </a:ext>
            </a:extLst>
          </p:cNvPr>
          <p:cNvGrpSpPr/>
          <p:nvPr/>
        </p:nvGrpSpPr>
        <p:grpSpPr>
          <a:xfrm rot="21157863">
            <a:off x="10483594" y="1710415"/>
            <a:ext cx="1546308" cy="3107662"/>
            <a:chOff x="9932051" y="1777577"/>
            <a:chExt cx="1748544" cy="2709531"/>
          </a:xfrm>
        </p:grpSpPr>
        <p:pic>
          <p:nvPicPr>
            <p:cNvPr id="21" name="Picture 20" descr="M:\Photos\Photos for ID Badges\Staff\Mrs C McGivern.jpg"/>
            <p:cNvPicPr>
              <a:picLocks noChangeAspect="1"/>
            </p:cNvPicPr>
            <p:nvPr/>
          </p:nvPicPr>
          <p:blipFill rotWithShape="1">
            <a:blip r:embed="rId4" cstate="print">
              <a:extLst>
                <a:ext uri="{28A0092B-C50C-407E-A947-70E740481C1C}">
                  <a14:useLocalDpi xmlns:a14="http://schemas.microsoft.com/office/drawing/2010/main" val="0"/>
                </a:ext>
              </a:extLst>
            </a:blip>
            <a:srcRect t="8038"/>
            <a:stretch/>
          </p:blipFill>
          <p:spPr bwMode="auto">
            <a:xfrm rot="441567">
              <a:off x="10123610" y="1777577"/>
              <a:ext cx="1556985" cy="1426751"/>
            </a:xfrm>
            <a:prstGeom prst="rect">
              <a:avLst/>
            </a:prstGeom>
            <a:noFill/>
            <a:ln>
              <a:noFill/>
            </a:ln>
            <a:extLst>
              <a:ext uri="{53640926-AAD7-44D8-BBD7-CCE9431645EC}">
                <a14:shadowObscured xmlns:a14="http://schemas.microsoft.com/office/drawing/2010/main"/>
              </a:ext>
            </a:extLst>
          </p:spPr>
        </p:pic>
        <p:sp>
          <p:nvSpPr>
            <p:cNvPr id="22" name="Rectangle 21"/>
            <p:cNvSpPr/>
            <p:nvPr/>
          </p:nvSpPr>
          <p:spPr>
            <a:xfrm rot="441567">
              <a:off x="9932051" y="3291247"/>
              <a:ext cx="1514246" cy="1195861"/>
            </a:xfrm>
            <a:prstGeom prst="rect">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b="1" dirty="0">
                  <a:solidFill>
                    <a:srgbClr val="000000"/>
                  </a:solidFill>
                  <a:effectLst/>
                  <a:latin typeface="+mj-lt"/>
                  <a:ea typeface="Calibri" panose="020F0502020204030204" pitchFamily="34" charset="0"/>
                  <a:cs typeface="Times New Roman" panose="02020603050405020304" pitchFamily="18" charset="0"/>
                </a:rPr>
                <a:t>Mrs McGivern </a:t>
              </a:r>
              <a:endParaRPr lang="en-GB" sz="1400" b="1"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solidFill>
                    <a:srgbClr val="000000"/>
                  </a:solidFill>
                  <a:effectLst/>
                  <a:latin typeface="+mj-lt"/>
                  <a:ea typeface="Calibri" panose="020F0502020204030204" pitchFamily="34" charset="0"/>
                  <a:cs typeface="Times New Roman" panose="02020603050405020304" pitchFamily="18" charset="0"/>
                </a:rPr>
                <a:t>Interim Deputy Headteacher  </a:t>
              </a:r>
              <a:endParaRPr lang="en-GB" sz="1400" b="1" dirty="0">
                <a:effectLst/>
                <a:latin typeface="+mj-lt"/>
                <a:ea typeface="Calibri" panose="020F0502020204030204" pitchFamily="34" charset="0"/>
                <a:cs typeface="Times New Roman" panose="02020603050405020304" pitchFamily="18" charset="0"/>
              </a:endParaRPr>
            </a:p>
          </p:txBody>
        </p:sp>
      </p:grpSp>
      <p:sp>
        <p:nvSpPr>
          <p:cNvPr id="25" name="Rectangle 24"/>
          <p:cNvSpPr/>
          <p:nvPr/>
        </p:nvSpPr>
        <p:spPr>
          <a:xfrm rot="15336">
            <a:off x="9125910" y="5936061"/>
            <a:ext cx="1325083" cy="779075"/>
          </a:xfrm>
          <a:prstGeom prst="rect">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b="1" dirty="0">
                <a:solidFill>
                  <a:srgbClr val="000000"/>
                </a:solidFill>
                <a:effectLst/>
                <a:latin typeface="+mj-lt"/>
                <a:ea typeface="Calibri" panose="020F0502020204030204" pitchFamily="34" charset="0"/>
                <a:cs typeface="Times New Roman" panose="02020603050405020304" pitchFamily="18" charset="0"/>
              </a:rPr>
              <a:t>Mrs Byfield</a:t>
            </a:r>
          </a:p>
          <a:p>
            <a:pPr algn="ctr">
              <a:lnSpc>
                <a:spcPct val="107000"/>
              </a:lnSpc>
              <a:spcAft>
                <a:spcPts val="800"/>
              </a:spcAft>
            </a:pPr>
            <a:r>
              <a:rPr lang="en-GB" sz="1400" b="1" dirty="0">
                <a:solidFill>
                  <a:srgbClr val="000000"/>
                </a:solidFill>
                <a:latin typeface="+mj-lt"/>
                <a:ea typeface="Calibri" panose="020F0502020204030204" pitchFamily="34" charset="0"/>
                <a:cs typeface="Times New Roman" panose="02020603050405020304" pitchFamily="18" charset="0"/>
              </a:rPr>
              <a:t>Assistant Headteacher</a:t>
            </a:r>
            <a:r>
              <a:rPr lang="en-GB" sz="1400" b="1" dirty="0">
                <a:solidFill>
                  <a:srgbClr val="000000"/>
                </a:solidFill>
                <a:effectLst/>
                <a:latin typeface="+mj-lt"/>
                <a:ea typeface="Calibri" panose="020F0502020204030204" pitchFamily="34" charset="0"/>
                <a:cs typeface="Times New Roman" panose="02020603050405020304" pitchFamily="18" charset="0"/>
              </a:rPr>
              <a:t> </a:t>
            </a:r>
            <a:endParaRPr lang="en-GB" sz="1400" b="1" dirty="0">
              <a:effectLst/>
              <a:latin typeface="+mj-lt"/>
              <a:ea typeface="Calibri" panose="020F0502020204030204" pitchFamily="34" charset="0"/>
              <a:cs typeface="Times New Roman" panose="02020603050405020304" pitchFamily="18" charset="0"/>
            </a:endParaRPr>
          </a:p>
        </p:txBody>
      </p:sp>
      <p:grpSp>
        <p:nvGrpSpPr>
          <p:cNvPr id="4" name="Group 3">
            <a:extLst>
              <a:ext uri="{FF2B5EF4-FFF2-40B4-BE49-F238E27FC236}">
                <a16:creationId xmlns:a16="http://schemas.microsoft.com/office/drawing/2014/main" id="{7D61A306-B935-4FCA-8368-4318D11F5FC1}"/>
              </a:ext>
            </a:extLst>
          </p:cNvPr>
          <p:cNvGrpSpPr/>
          <p:nvPr/>
        </p:nvGrpSpPr>
        <p:grpSpPr>
          <a:xfrm rot="21108067">
            <a:off x="5648121" y="4249268"/>
            <a:ext cx="1315771" cy="2387199"/>
            <a:chOff x="6127360" y="4473334"/>
            <a:chExt cx="1725072" cy="2348657"/>
          </a:xfrm>
        </p:grpSpPr>
        <p:pic>
          <p:nvPicPr>
            <p:cNvPr id="26" name="Picture 25" descr="M:\Photos\Photos for ID Badges\Staff\Duplicate photos and staff who left\Mrs J. Burke cropped.jpg"/>
            <p:cNvPicPr/>
            <p:nvPr/>
          </p:nvPicPr>
          <p:blipFill>
            <a:blip r:embed="rId5">
              <a:extLst>
                <a:ext uri="{28A0092B-C50C-407E-A947-70E740481C1C}">
                  <a14:useLocalDpi xmlns:a14="http://schemas.microsoft.com/office/drawing/2010/main" val="0"/>
                </a:ext>
              </a:extLst>
            </a:blip>
            <a:srcRect/>
            <a:stretch>
              <a:fillRect/>
            </a:stretch>
          </p:blipFill>
          <p:spPr bwMode="auto">
            <a:xfrm rot="518468">
              <a:off x="6283218" y="4473334"/>
              <a:ext cx="1569214" cy="1635987"/>
            </a:xfrm>
            <a:prstGeom prst="rect">
              <a:avLst/>
            </a:prstGeom>
            <a:noFill/>
            <a:ln>
              <a:noFill/>
            </a:ln>
          </p:spPr>
        </p:pic>
        <p:sp>
          <p:nvSpPr>
            <p:cNvPr id="27" name="Rectangle 26"/>
            <p:cNvSpPr/>
            <p:nvPr/>
          </p:nvSpPr>
          <p:spPr>
            <a:xfrm rot="493552">
              <a:off x="6127360" y="5990783"/>
              <a:ext cx="1540046" cy="831208"/>
            </a:xfrm>
            <a:prstGeom prst="rect">
              <a:avLst/>
            </a:prstGeom>
            <a:solidFill>
              <a:schemeClr val="accent5"/>
            </a:solidFill>
            <a:ln>
              <a:solidFill>
                <a:srgbClr val="000000"/>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b="1" dirty="0">
                  <a:solidFill>
                    <a:srgbClr val="000000"/>
                  </a:solidFill>
                  <a:effectLst/>
                  <a:latin typeface="+mj-lt"/>
                  <a:ea typeface="Calibri" panose="020F0502020204030204" pitchFamily="34" charset="0"/>
                  <a:cs typeface="Arial" panose="020B0604020202020204" pitchFamily="34" charset="0"/>
                </a:rPr>
                <a:t>Mrs Burke</a:t>
              </a:r>
            </a:p>
            <a:p>
              <a:pPr algn="ctr">
                <a:lnSpc>
                  <a:spcPct val="107000"/>
                </a:lnSpc>
                <a:spcAft>
                  <a:spcPts val="800"/>
                </a:spcAft>
              </a:pPr>
              <a:r>
                <a:rPr lang="en-GB" sz="1400" b="1" dirty="0">
                  <a:solidFill>
                    <a:srgbClr val="000000"/>
                  </a:solidFill>
                  <a:effectLst/>
                  <a:latin typeface="+mj-lt"/>
                  <a:ea typeface="Calibri" panose="020F0502020204030204" pitchFamily="34" charset="0"/>
                  <a:cs typeface="Arial" panose="020B0604020202020204" pitchFamily="34" charset="0"/>
                </a:rPr>
                <a:t>SENCO </a:t>
              </a:r>
            </a:p>
          </p:txBody>
        </p:sp>
      </p:grpSp>
      <p:pic>
        <p:nvPicPr>
          <p:cNvPr id="11" name="Picture 10">
            <a:extLst>
              <a:ext uri="{FF2B5EF4-FFF2-40B4-BE49-F238E27FC236}">
                <a16:creationId xmlns:a16="http://schemas.microsoft.com/office/drawing/2014/main" id="{A38C6028-7FA6-43AE-A32F-3D25C3D6F624}"/>
              </a:ext>
            </a:extLst>
          </p:cNvPr>
          <p:cNvPicPr>
            <a:picLocks noChangeAspect="1"/>
          </p:cNvPicPr>
          <p:nvPr/>
        </p:nvPicPr>
        <p:blipFill>
          <a:blip r:embed="rId6"/>
          <a:stretch>
            <a:fillRect/>
          </a:stretch>
        </p:blipFill>
        <p:spPr>
          <a:xfrm>
            <a:off x="9075453" y="3875703"/>
            <a:ext cx="1377272" cy="2057406"/>
          </a:xfrm>
          <a:prstGeom prst="rect">
            <a:avLst/>
          </a:prstGeom>
        </p:spPr>
      </p:pic>
      <p:sp>
        <p:nvSpPr>
          <p:cNvPr id="24" name="Footer Placeholder 7">
            <a:extLst>
              <a:ext uri="{FF2B5EF4-FFF2-40B4-BE49-F238E27FC236}">
                <a16:creationId xmlns:a16="http://schemas.microsoft.com/office/drawing/2014/main" id="{476050A2-F792-475F-95BD-1B6E284823FE}"/>
              </a:ext>
            </a:extLst>
          </p:cNvPr>
          <p:cNvSpPr>
            <a:spLocks noGrp="1"/>
          </p:cNvSpPr>
          <p:nvPr>
            <p:ph type="ftr" sz="quarter" idx="11"/>
          </p:nvPr>
        </p:nvSpPr>
        <p:spPr>
          <a:xfrm>
            <a:off x="911225" y="5945824"/>
            <a:ext cx="2639323" cy="365125"/>
          </a:xfrm>
        </p:spPr>
        <p:txBody>
          <a:bodyPr/>
          <a:lstStyle/>
          <a:p>
            <a:r>
              <a:rPr lang="en-US" dirty="0">
                <a:latin typeface="XCCW Joined 10a" panose="03050602040000000000" pitchFamily="66" charset="0"/>
              </a:rPr>
              <a:t>Year 1 2026/2027</a:t>
            </a:r>
          </a:p>
        </p:txBody>
      </p:sp>
    </p:spTree>
    <p:extLst>
      <p:ext uri="{BB962C8B-B14F-4D97-AF65-F5344CB8AC3E}">
        <p14:creationId xmlns:p14="http://schemas.microsoft.com/office/powerpoint/2010/main" val="4009212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normAutofit/>
          </a:bodyPr>
          <a:lstStyle/>
          <a:p>
            <a:r>
              <a:rPr lang="en-US" dirty="0">
                <a:solidFill>
                  <a:srgbClr val="000000"/>
                </a:solidFill>
                <a:latin typeface="XCCW Joined 10a" panose="03050602040000000000" pitchFamily="66" charset="0"/>
              </a:rPr>
              <a:t>Transition</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574765" y="2037806"/>
            <a:ext cx="4637315" cy="4273143"/>
          </a:xfrm>
        </p:spPr>
        <p:txBody>
          <a:bodyPr>
            <a:normAutofit lnSpcReduction="10000"/>
          </a:bodyPr>
          <a:lstStyle/>
          <a:p>
            <a:pPr marL="0" indent="0">
              <a:buNone/>
            </a:pPr>
            <a:endParaRPr lang="en-US" sz="2000" dirty="0">
              <a:solidFill>
                <a:srgbClr val="000000"/>
              </a:solidFill>
              <a:latin typeface="+mj-lt"/>
              <a:cs typeface="Arial" panose="020B0604020202020204" pitchFamily="34" charset="0"/>
            </a:endParaRPr>
          </a:p>
          <a:p>
            <a:pPr marL="0" indent="0">
              <a:buNone/>
            </a:pPr>
            <a:r>
              <a:rPr lang="en-US" sz="2000" dirty="0">
                <a:solidFill>
                  <a:srgbClr val="000000"/>
                </a:solidFill>
                <a:latin typeface="+mj-lt"/>
                <a:cs typeface="Arial" panose="020B0604020202020204" pitchFamily="34" charset="0"/>
              </a:rPr>
              <a:t>What to expect:</a:t>
            </a:r>
          </a:p>
          <a:p>
            <a:pPr marL="0" indent="0">
              <a:buNone/>
            </a:pPr>
            <a:r>
              <a:rPr lang="en-US" sz="2000" dirty="0">
                <a:solidFill>
                  <a:srgbClr val="000000"/>
                </a:solidFill>
                <a:latin typeface="+mj-lt"/>
                <a:cs typeface="Arial" panose="020B0604020202020204" pitchFamily="34" charset="0"/>
              </a:rPr>
              <a:t>In year 1 we continue CPD (continuous play development) during the Autumn term and gradually introduce directed learning time, this includes the use of the outdoor area, practical resources during learning and small group activities.</a:t>
            </a:r>
          </a:p>
          <a:p>
            <a:pPr marL="0" indent="0">
              <a:buNone/>
            </a:pPr>
            <a:r>
              <a:rPr lang="en-US" sz="2000" dirty="0">
                <a:solidFill>
                  <a:srgbClr val="000000"/>
                </a:solidFill>
                <a:latin typeface="+mj-lt"/>
                <a:cs typeface="Arial" panose="020B0604020202020204" pitchFamily="34" charset="0"/>
              </a:rPr>
              <a:t>Transitioning requires stopping one task, switching attention and preparing for what is next, we give children plenty of time to develop this skill using a visual timetable and lots of discussion. </a:t>
            </a:r>
          </a:p>
          <a:p>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dirty="0"/>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solidFill>
                  <a:srgbClr val="000000"/>
                </a:solidFill>
              </a:rPr>
              <a:pPr/>
              <a:t>4</a:t>
            </a:fld>
            <a:endParaRPr lang="en-US" dirty="0">
              <a:solidFill>
                <a:srgbClr val="000000"/>
              </a:solidFill>
            </a:endParaRPr>
          </a:p>
        </p:txBody>
      </p:sp>
      <p:pic>
        <p:nvPicPr>
          <p:cNvPr id="10" name="Picture Placeholder 9">
            <a:extLst>
              <a:ext uri="{FF2B5EF4-FFF2-40B4-BE49-F238E27FC236}">
                <a16:creationId xmlns:a16="http://schemas.microsoft.com/office/drawing/2014/main" id="{EA8BA12D-350D-4DDA-86EE-68C2517D370E}"/>
              </a:ext>
            </a:extLst>
          </p:cNvPr>
          <p:cNvPicPr>
            <a:picLocks noGrp="1" noChangeAspect="1"/>
          </p:cNvPicPr>
          <p:nvPr>
            <p:ph type="pic" sz="quarter" idx="14"/>
          </p:nvPr>
        </p:nvPicPr>
        <p:blipFill>
          <a:blip r:embed="rId2"/>
          <a:srcRect l="19679" r="19679"/>
          <a:stretch>
            <a:fillRect/>
          </a:stretch>
        </p:blipFill>
        <p:spPr/>
      </p:pic>
    </p:spTree>
    <p:extLst>
      <p:ext uri="{BB962C8B-B14F-4D97-AF65-F5344CB8AC3E}">
        <p14:creationId xmlns:p14="http://schemas.microsoft.com/office/powerpoint/2010/main" val="4061539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186482" y="1063512"/>
            <a:ext cx="4628196" cy="734415"/>
          </a:xfrm>
        </p:spPr>
        <p:txBody>
          <a:bodyPr>
            <a:normAutofit/>
          </a:bodyPr>
          <a:lstStyle/>
          <a:p>
            <a:r>
              <a:rPr lang="en-US" dirty="0">
                <a:solidFill>
                  <a:srgbClr val="000000"/>
                </a:solidFill>
                <a:latin typeface="XCCW Joined 10a" panose="03050602040000000000" pitchFamily="66" charset="0"/>
              </a:rPr>
              <a:t>A Typical Day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574765" y="2037806"/>
            <a:ext cx="4637315" cy="4273143"/>
          </a:xfrm>
        </p:spPr>
        <p:txBody>
          <a:bodyPr>
            <a:normAutofit fontScale="92500" lnSpcReduction="20000"/>
          </a:bodyPr>
          <a:lstStyle/>
          <a:p>
            <a:pPr marL="0" indent="0">
              <a:buNone/>
            </a:pPr>
            <a:endParaRPr lang="en-US" sz="1900" dirty="0">
              <a:latin typeface="+mj-lt"/>
              <a:cs typeface="Arial" panose="020B0604020202020204" pitchFamily="34" charset="0"/>
            </a:endParaRPr>
          </a:p>
          <a:p>
            <a:r>
              <a:rPr lang="en-US" sz="2200" dirty="0">
                <a:solidFill>
                  <a:srgbClr val="000000"/>
                </a:solidFill>
                <a:latin typeface="+mj-lt"/>
                <a:cs typeface="Arial" panose="020B0604020202020204" pitchFamily="34" charset="0"/>
              </a:rPr>
              <a:t>8.45: Soft Start and Registration   </a:t>
            </a:r>
          </a:p>
          <a:p>
            <a:r>
              <a:rPr lang="en-US" sz="2200" dirty="0">
                <a:solidFill>
                  <a:srgbClr val="000000"/>
                </a:solidFill>
                <a:latin typeface="+mj-lt"/>
                <a:cs typeface="Arial" panose="020B0604020202020204" pitchFamily="34" charset="0"/>
              </a:rPr>
              <a:t>9.00: Guided reading  </a:t>
            </a:r>
          </a:p>
          <a:p>
            <a:r>
              <a:rPr lang="en-US" sz="2200" dirty="0">
                <a:solidFill>
                  <a:srgbClr val="000000"/>
                </a:solidFill>
                <a:latin typeface="+mj-lt"/>
                <a:cs typeface="Arial" panose="020B0604020202020204" pitchFamily="34" charset="0"/>
              </a:rPr>
              <a:t>9.15: Phonics </a:t>
            </a:r>
          </a:p>
          <a:p>
            <a:r>
              <a:rPr lang="en-US" sz="2200" dirty="0">
                <a:solidFill>
                  <a:srgbClr val="000000"/>
                </a:solidFill>
                <a:latin typeface="+mj-lt"/>
                <a:cs typeface="Arial" panose="020B0604020202020204" pitchFamily="34" charset="0"/>
              </a:rPr>
              <a:t>9.45: Literacy </a:t>
            </a:r>
          </a:p>
          <a:p>
            <a:r>
              <a:rPr lang="en-US" sz="2200" dirty="0">
                <a:solidFill>
                  <a:srgbClr val="000000"/>
                </a:solidFill>
                <a:latin typeface="+mj-lt"/>
                <a:cs typeface="Arial" panose="020B0604020202020204" pitchFamily="34" charset="0"/>
              </a:rPr>
              <a:t>10.30: Playtime </a:t>
            </a:r>
          </a:p>
          <a:p>
            <a:r>
              <a:rPr lang="en-US" sz="2200" dirty="0">
                <a:solidFill>
                  <a:srgbClr val="000000"/>
                </a:solidFill>
                <a:latin typeface="+mj-lt"/>
                <a:cs typeface="Arial" panose="020B0604020202020204" pitchFamily="34" charset="0"/>
              </a:rPr>
              <a:t>10.45: Maths </a:t>
            </a:r>
          </a:p>
          <a:p>
            <a:r>
              <a:rPr lang="en-US" sz="2200" dirty="0">
                <a:solidFill>
                  <a:srgbClr val="000000"/>
                </a:solidFill>
                <a:latin typeface="+mj-lt"/>
                <a:cs typeface="Arial" panose="020B0604020202020204" pitchFamily="34" charset="0"/>
              </a:rPr>
              <a:t>12.00: Lunch </a:t>
            </a:r>
          </a:p>
          <a:p>
            <a:r>
              <a:rPr lang="en-US" sz="2200" dirty="0">
                <a:solidFill>
                  <a:srgbClr val="000000"/>
                </a:solidFill>
                <a:latin typeface="+mj-lt"/>
                <a:cs typeface="Arial" panose="020B0604020202020204" pitchFamily="34" charset="0"/>
              </a:rPr>
              <a:t>1.00: RE</a:t>
            </a:r>
          </a:p>
          <a:p>
            <a:r>
              <a:rPr lang="en-US" sz="2200" dirty="0">
                <a:solidFill>
                  <a:srgbClr val="000000"/>
                </a:solidFill>
                <a:latin typeface="+mj-lt"/>
                <a:cs typeface="Arial" panose="020B0604020202020204" pitchFamily="34" charset="0"/>
              </a:rPr>
              <a:t>2.15: Playtime</a:t>
            </a:r>
          </a:p>
          <a:p>
            <a:r>
              <a:rPr lang="en-US" sz="2200" dirty="0">
                <a:solidFill>
                  <a:srgbClr val="000000"/>
                </a:solidFill>
                <a:latin typeface="+mj-lt"/>
                <a:cs typeface="Arial" panose="020B0604020202020204" pitchFamily="34" charset="0"/>
              </a:rPr>
              <a:t>2.30: Topic/ Humanities</a:t>
            </a:r>
          </a:p>
          <a:p>
            <a:r>
              <a:rPr lang="en-US" sz="2200" dirty="0">
                <a:solidFill>
                  <a:srgbClr val="000000"/>
                </a:solidFill>
                <a:latin typeface="+mj-lt"/>
                <a:cs typeface="Arial" panose="020B0604020202020204" pitchFamily="34" charset="0"/>
              </a:rPr>
              <a:t>3.10: Act of worship </a:t>
            </a:r>
          </a:p>
          <a:p>
            <a:r>
              <a:rPr lang="en-US" sz="2200" dirty="0">
                <a:solidFill>
                  <a:srgbClr val="000000"/>
                </a:solidFill>
                <a:latin typeface="+mj-lt"/>
                <a:cs typeface="Arial" panose="020B0604020202020204" pitchFamily="34" charset="0"/>
              </a:rPr>
              <a:t>3.20: Story time</a:t>
            </a:r>
          </a:p>
          <a:p>
            <a:r>
              <a:rPr lang="en-US" sz="2200" dirty="0">
                <a:solidFill>
                  <a:srgbClr val="000000"/>
                </a:solidFill>
                <a:latin typeface="+mj-lt"/>
                <a:cs typeface="Arial" panose="020B0604020202020204" pitchFamily="34" charset="0"/>
              </a:rPr>
              <a:t>3.30: Home time</a:t>
            </a:r>
          </a:p>
          <a:p>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solidFill>
                  <a:srgbClr val="000000"/>
                </a:solidFill>
              </a:rPr>
              <a:pPr/>
              <a:t>5</a:t>
            </a:fld>
            <a:endParaRPr lang="en-US" dirty="0">
              <a:solidFill>
                <a:srgbClr val="000000"/>
              </a:solidFill>
            </a:endParaRPr>
          </a:p>
        </p:txBody>
      </p:sp>
      <p:pic>
        <p:nvPicPr>
          <p:cNvPr id="10" name="Picture Placeholder 9">
            <a:extLst>
              <a:ext uri="{FF2B5EF4-FFF2-40B4-BE49-F238E27FC236}">
                <a16:creationId xmlns:a16="http://schemas.microsoft.com/office/drawing/2014/main" id="{EA8BA12D-350D-4DDA-86EE-68C2517D370E}"/>
              </a:ext>
            </a:extLst>
          </p:cNvPr>
          <p:cNvPicPr>
            <a:picLocks noGrp="1" noChangeAspect="1"/>
          </p:cNvPicPr>
          <p:nvPr>
            <p:ph type="pic" sz="quarter" idx="14"/>
          </p:nvPr>
        </p:nvPicPr>
        <p:blipFill>
          <a:blip r:embed="rId2"/>
          <a:srcRect l="19679" r="19679"/>
          <a:stretch>
            <a:fillRect/>
          </a:stretch>
        </p:blipFill>
        <p:spPr/>
      </p:pic>
      <p:sp>
        <p:nvSpPr>
          <p:cNvPr id="9" name="Footer Placeholder 2">
            <a:extLst>
              <a:ext uri="{FF2B5EF4-FFF2-40B4-BE49-F238E27FC236}">
                <a16:creationId xmlns:a16="http://schemas.microsoft.com/office/drawing/2014/main" id="{0AE51EB3-1374-4122-A6DC-670FA557F056}"/>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Tree>
    <p:extLst>
      <p:ext uri="{BB962C8B-B14F-4D97-AF65-F5344CB8AC3E}">
        <p14:creationId xmlns:p14="http://schemas.microsoft.com/office/powerpoint/2010/main" val="3671418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1775">
            <a:off x="528239" y="975972"/>
            <a:ext cx="3933620" cy="856219"/>
          </a:xfrm>
        </p:spPr>
        <p:txBody>
          <a:bodyPr>
            <a:noAutofit/>
          </a:bodyPr>
          <a:lstStyle/>
          <a:p>
            <a:pPr algn="ctr"/>
            <a:r>
              <a:rPr lang="en-US" sz="2800" dirty="0">
                <a:solidFill>
                  <a:srgbClr val="000000"/>
                </a:solidFill>
                <a:latin typeface="XCCW Joined 10a" panose="03050602040000000000" pitchFamily="66" charset="0"/>
              </a:rPr>
              <a:t>Catholic Life of the School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4372990" y="1770725"/>
            <a:ext cx="4637315" cy="4273143"/>
          </a:xfrm>
        </p:spPr>
        <p:txBody>
          <a:bodyPr/>
          <a:lstStyle/>
          <a:p>
            <a:pPr marL="0" indent="0">
              <a:buNone/>
            </a:pPr>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solidFill>
                  <a:srgbClr val="000000"/>
                </a:solidFill>
              </a:rPr>
              <a:pPr/>
              <a:t>6</a:t>
            </a:fld>
            <a:endParaRPr lang="en-US" dirty="0">
              <a:solidFill>
                <a:srgbClr val="000000"/>
              </a:solidFill>
            </a:endParaRPr>
          </a:p>
        </p:txBody>
      </p:sp>
      <p:sp>
        <p:nvSpPr>
          <p:cNvPr id="9" name="Rectangle 8"/>
          <p:cNvSpPr/>
          <p:nvPr/>
        </p:nvSpPr>
        <p:spPr>
          <a:xfrm>
            <a:off x="0" y="2365162"/>
            <a:ext cx="5777479" cy="4708981"/>
          </a:xfrm>
          <a:prstGeom prst="rect">
            <a:avLst/>
          </a:prstGeom>
        </p:spPr>
        <p:txBody>
          <a:bodyPr wrap="square">
            <a:spAutoFit/>
          </a:bodyPr>
          <a:lstStyle/>
          <a:p>
            <a:pPr algn="ctr"/>
            <a:r>
              <a:rPr lang="en-GB" dirty="0">
                <a:solidFill>
                  <a:srgbClr val="000000"/>
                </a:solidFill>
                <a:latin typeface="+mj-lt"/>
                <a:cs typeface="Arial" panose="020B0604020202020204" pitchFamily="34" charset="0"/>
              </a:rPr>
              <a:t>RE is at the heart of everything we do here at St George’s. It is through Religious Education that we that we lay the foundations for our pupils to grow into respectful, spiritual and moral individuals; supporting them in developing and deepening their relationship with God. The children are encouraged to reflect and ask questions about their faith.</a:t>
            </a:r>
          </a:p>
          <a:p>
            <a:pPr algn="ctr"/>
            <a:r>
              <a:rPr lang="en-GB" dirty="0">
                <a:solidFill>
                  <a:srgbClr val="000000"/>
                </a:solidFill>
                <a:latin typeface="+mj-lt"/>
                <a:cs typeface="Arial" panose="020B0604020202020204" pitchFamily="34" charset="0"/>
              </a:rPr>
              <a:t> </a:t>
            </a:r>
          </a:p>
          <a:p>
            <a:pPr algn="ctr"/>
            <a:r>
              <a:rPr lang="en-GB" dirty="0">
                <a:solidFill>
                  <a:srgbClr val="000000"/>
                </a:solidFill>
                <a:latin typeface="+mj-lt"/>
                <a:cs typeface="Arial" panose="020B0604020202020204" pitchFamily="34" charset="0"/>
              </a:rPr>
              <a:t>Children engage and take part in Acts of Worship in the classroom, where the children have opportunities to plan and lead their own worship, choosing resources to aid this (i.e. candles, pebbles) and their own mission for everyone to work on (i.e. say kind words to someone). This ownership of their worship allows the children to further strengthen their beliefs and relationship with God.</a:t>
            </a:r>
          </a:p>
          <a:p>
            <a:endParaRPr lang="en-GB" sz="1200" i="1" dirty="0">
              <a:solidFill>
                <a:srgbClr val="000000"/>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C5013798-3690-4679-BE06-D63BD7D880DA}"/>
              </a:ext>
            </a:extLst>
          </p:cNvPr>
          <p:cNvSpPr txBox="1"/>
          <p:nvPr/>
        </p:nvSpPr>
        <p:spPr>
          <a:xfrm rot="714409">
            <a:off x="7307952" y="480625"/>
            <a:ext cx="3830321" cy="923330"/>
          </a:xfrm>
          <a:prstGeom prst="rect">
            <a:avLst/>
          </a:prstGeom>
          <a:noFill/>
        </p:spPr>
        <p:txBody>
          <a:bodyPr wrap="square">
            <a:spAutoFit/>
          </a:bodyPr>
          <a:lstStyle/>
          <a:p>
            <a:pPr algn="ctr"/>
            <a:r>
              <a:rPr lang="en-GB" b="1" dirty="0">
                <a:solidFill>
                  <a:srgbClr val="000000"/>
                </a:solidFill>
                <a:latin typeface="XCCW Joined 10a" panose="03050602040000000000" pitchFamily="66" charset="0"/>
                <a:cs typeface="Arial" panose="020B0604020202020204" pitchFamily="34" charset="0"/>
              </a:rPr>
              <a:t>In everything we do today, we are following Jesus </a:t>
            </a:r>
            <a:r>
              <a:rPr lang="en-GB" sz="1600" b="1" dirty="0">
                <a:solidFill>
                  <a:srgbClr val="000000"/>
                </a:solidFill>
                <a:latin typeface="XCCW Joined 10a" panose="03050602040000000000" pitchFamily="66" charset="0"/>
                <a:cs typeface="Arial" panose="020B0604020202020204" pitchFamily="34" charset="0"/>
              </a:rPr>
              <a:t>and His way.’</a:t>
            </a:r>
          </a:p>
        </p:txBody>
      </p:sp>
      <p:pic>
        <p:nvPicPr>
          <p:cNvPr id="17" name="Picture 16">
            <a:extLst>
              <a:ext uri="{FF2B5EF4-FFF2-40B4-BE49-F238E27FC236}">
                <a16:creationId xmlns:a16="http://schemas.microsoft.com/office/drawing/2014/main" id="{D51E403E-70D8-48A2-A467-6E978FBAA1B3}"/>
              </a:ext>
            </a:extLst>
          </p:cNvPr>
          <p:cNvPicPr>
            <a:picLocks noChangeAspect="1"/>
          </p:cNvPicPr>
          <p:nvPr/>
        </p:nvPicPr>
        <p:blipFill>
          <a:blip r:embed="rId2"/>
          <a:stretch>
            <a:fillRect/>
          </a:stretch>
        </p:blipFill>
        <p:spPr>
          <a:xfrm rot="705663">
            <a:off x="6726685" y="1342607"/>
            <a:ext cx="3844060" cy="4090159"/>
          </a:xfrm>
          <a:prstGeom prst="rect">
            <a:avLst/>
          </a:prstGeom>
        </p:spPr>
      </p:pic>
      <p:sp>
        <p:nvSpPr>
          <p:cNvPr id="12" name="Footer Placeholder 2">
            <a:extLst>
              <a:ext uri="{FF2B5EF4-FFF2-40B4-BE49-F238E27FC236}">
                <a16:creationId xmlns:a16="http://schemas.microsoft.com/office/drawing/2014/main" id="{D618B7E9-FE0A-4EF2-8C17-A4B2481CAB88}"/>
              </a:ext>
            </a:extLst>
          </p:cNvPr>
          <p:cNvSpPr>
            <a:spLocks noGrp="1"/>
          </p:cNvSpPr>
          <p:nvPr>
            <p:ph type="ftr" sz="quarter" idx="11"/>
          </p:nvPr>
        </p:nvSpPr>
        <p:spPr>
          <a:xfrm>
            <a:off x="9166677" y="6492875"/>
            <a:ext cx="2639323" cy="365125"/>
          </a:xfrm>
        </p:spPr>
        <p:txBody>
          <a:bodyPr/>
          <a:lstStyle/>
          <a:p>
            <a:r>
              <a:rPr lang="en-US" dirty="0">
                <a:latin typeface="XCCW Joined 10a" panose="03050602040000000000" pitchFamily="66" charset="0"/>
              </a:rPr>
              <a:t>Year 1 2026/2027</a:t>
            </a:r>
          </a:p>
        </p:txBody>
      </p:sp>
    </p:spTree>
    <p:extLst>
      <p:ext uri="{BB962C8B-B14F-4D97-AF65-F5344CB8AC3E}">
        <p14:creationId xmlns:p14="http://schemas.microsoft.com/office/powerpoint/2010/main" val="2043020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1775">
            <a:off x="528239" y="975972"/>
            <a:ext cx="3933620" cy="856219"/>
          </a:xfrm>
        </p:spPr>
        <p:txBody>
          <a:bodyPr>
            <a:noAutofit/>
          </a:bodyPr>
          <a:lstStyle/>
          <a:p>
            <a:pPr algn="ctr"/>
            <a:r>
              <a:rPr lang="en-US" sz="2800" dirty="0">
                <a:solidFill>
                  <a:srgbClr val="000000"/>
                </a:solidFill>
                <a:latin typeface="XCCW Joined 10a" panose="03050602040000000000" pitchFamily="66" charset="0"/>
              </a:rPr>
              <a:t>Catholic Life of the School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4372990" y="1770725"/>
            <a:ext cx="4637315" cy="4273143"/>
          </a:xfrm>
        </p:spPr>
        <p:txBody>
          <a:bodyPr/>
          <a:lstStyle/>
          <a:p>
            <a:pPr marL="0" indent="0">
              <a:buNone/>
            </a:pPr>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solidFill>
                  <a:srgbClr val="000000"/>
                </a:solidFill>
              </a:rPr>
              <a:pPr/>
              <a:t>7</a:t>
            </a:fld>
            <a:endParaRPr lang="en-US" dirty="0">
              <a:solidFill>
                <a:srgbClr val="000000"/>
              </a:solidFill>
            </a:endParaRPr>
          </a:p>
        </p:txBody>
      </p:sp>
      <p:sp>
        <p:nvSpPr>
          <p:cNvPr id="9" name="Rectangle 8"/>
          <p:cNvSpPr/>
          <p:nvPr/>
        </p:nvSpPr>
        <p:spPr>
          <a:xfrm>
            <a:off x="428726" y="2215672"/>
            <a:ext cx="4932862" cy="3477875"/>
          </a:xfrm>
          <a:prstGeom prst="rect">
            <a:avLst/>
          </a:prstGeom>
        </p:spPr>
        <p:txBody>
          <a:bodyPr wrap="square">
            <a:spAutoFit/>
          </a:bodyPr>
          <a:lstStyle/>
          <a:p>
            <a:pPr algn="ctr"/>
            <a:endParaRPr lang="en-GB" sz="2000" dirty="0">
              <a:solidFill>
                <a:srgbClr val="000000"/>
              </a:solidFill>
              <a:latin typeface="+mj-lt"/>
              <a:cs typeface="Arial" panose="020B0604020202020204" pitchFamily="34" charset="0"/>
            </a:endParaRPr>
          </a:p>
          <a:p>
            <a:r>
              <a:rPr lang="en-GB" sz="2400" i="1" dirty="0">
                <a:solidFill>
                  <a:srgbClr val="000000"/>
                </a:solidFill>
                <a:latin typeface="+mj-lt"/>
                <a:cs typeface="Arial" panose="020B0604020202020204" pitchFamily="34" charset="0"/>
              </a:rPr>
              <a:t>Our topics this year in RE are: </a:t>
            </a:r>
          </a:p>
          <a:p>
            <a:endParaRPr lang="en-GB" sz="2000" i="1" dirty="0">
              <a:solidFill>
                <a:srgbClr val="000000"/>
              </a:solidFill>
              <a:latin typeface="+mj-lt"/>
              <a:cs typeface="Arial" panose="020B0604020202020204" pitchFamily="34" charset="0"/>
            </a:endParaRPr>
          </a:p>
          <a:p>
            <a:pPr marL="171450" indent="-171450" algn="ctr">
              <a:buFont typeface="Arial" panose="020B0604020202020204" pitchFamily="34" charset="0"/>
              <a:buChar char="•"/>
            </a:pPr>
            <a:r>
              <a:rPr lang="en-GB" sz="2400" b="1" dirty="0">
                <a:solidFill>
                  <a:srgbClr val="000000"/>
                </a:solidFill>
                <a:latin typeface="+mj-lt"/>
                <a:cs typeface="Arial" panose="020B0604020202020204" pitchFamily="34" charset="0"/>
              </a:rPr>
              <a:t>Creation and Covenant</a:t>
            </a:r>
          </a:p>
          <a:p>
            <a:pPr marL="171450" indent="-171450" algn="ctr">
              <a:buFont typeface="Arial" panose="020B0604020202020204" pitchFamily="34" charset="0"/>
              <a:buChar char="•"/>
            </a:pPr>
            <a:r>
              <a:rPr lang="en-GB" sz="2400" b="1" dirty="0">
                <a:solidFill>
                  <a:srgbClr val="000000"/>
                </a:solidFill>
                <a:latin typeface="+mj-lt"/>
                <a:cs typeface="Arial" panose="020B0604020202020204" pitchFamily="34" charset="0"/>
              </a:rPr>
              <a:t>Prophecy and Promise</a:t>
            </a:r>
          </a:p>
          <a:p>
            <a:pPr marL="171450" indent="-171450" algn="ctr">
              <a:buFont typeface="Arial" panose="020B0604020202020204" pitchFamily="34" charset="0"/>
              <a:buChar char="•"/>
            </a:pPr>
            <a:r>
              <a:rPr lang="en-GB" sz="2400" b="1" dirty="0">
                <a:solidFill>
                  <a:srgbClr val="000000"/>
                </a:solidFill>
                <a:latin typeface="+mj-lt"/>
                <a:cs typeface="Arial" panose="020B0604020202020204" pitchFamily="34" charset="0"/>
              </a:rPr>
              <a:t>Galilee to Jerusalem </a:t>
            </a:r>
          </a:p>
          <a:p>
            <a:pPr marL="171450" indent="-171450" algn="ctr">
              <a:buFont typeface="Arial" panose="020B0604020202020204" pitchFamily="34" charset="0"/>
              <a:buChar char="•"/>
            </a:pPr>
            <a:r>
              <a:rPr lang="en-GB" sz="2400" b="1" dirty="0">
                <a:solidFill>
                  <a:srgbClr val="000000"/>
                </a:solidFill>
                <a:latin typeface="+mj-lt"/>
                <a:cs typeface="Arial" panose="020B0604020202020204" pitchFamily="34" charset="0"/>
              </a:rPr>
              <a:t>Desert to Garden</a:t>
            </a:r>
          </a:p>
          <a:p>
            <a:pPr marL="171450" indent="-171450" algn="ctr">
              <a:buFont typeface="Arial" panose="020B0604020202020204" pitchFamily="34" charset="0"/>
              <a:buChar char="•"/>
            </a:pPr>
            <a:r>
              <a:rPr lang="en-GB" sz="2400" b="1" dirty="0">
                <a:solidFill>
                  <a:srgbClr val="000000"/>
                </a:solidFill>
                <a:latin typeface="+mj-lt"/>
                <a:cs typeface="Arial" panose="020B0604020202020204" pitchFamily="34" charset="0"/>
              </a:rPr>
              <a:t>To The Ends of The Earth</a:t>
            </a:r>
          </a:p>
          <a:p>
            <a:pPr marL="171450" indent="-171450" algn="ctr">
              <a:buFont typeface="Arial" panose="020B0604020202020204" pitchFamily="34" charset="0"/>
              <a:buChar char="•"/>
            </a:pPr>
            <a:r>
              <a:rPr lang="en-GB" sz="2400" b="1" dirty="0">
                <a:solidFill>
                  <a:srgbClr val="000000"/>
                </a:solidFill>
                <a:latin typeface="+mj-lt"/>
                <a:cs typeface="Arial" panose="020B0604020202020204" pitchFamily="34" charset="0"/>
              </a:rPr>
              <a:t>Dialogue and Encounter </a:t>
            </a:r>
            <a:endParaRPr lang="en-GB" sz="2400" b="1" dirty="0">
              <a:solidFill>
                <a:srgbClr val="000000"/>
              </a:solidFill>
              <a:latin typeface="+mj-lt"/>
            </a:endParaRPr>
          </a:p>
          <a:p>
            <a:endParaRPr lang="en-GB" sz="1200" i="1" dirty="0">
              <a:solidFill>
                <a:srgbClr val="000000"/>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C5013798-3690-4679-BE06-D63BD7D880DA}"/>
              </a:ext>
            </a:extLst>
          </p:cNvPr>
          <p:cNvSpPr txBox="1"/>
          <p:nvPr/>
        </p:nvSpPr>
        <p:spPr>
          <a:xfrm rot="714409">
            <a:off x="7307952" y="480625"/>
            <a:ext cx="3830321" cy="923330"/>
          </a:xfrm>
          <a:prstGeom prst="rect">
            <a:avLst/>
          </a:prstGeom>
          <a:noFill/>
        </p:spPr>
        <p:txBody>
          <a:bodyPr wrap="square">
            <a:spAutoFit/>
          </a:bodyPr>
          <a:lstStyle/>
          <a:p>
            <a:pPr algn="ctr"/>
            <a:r>
              <a:rPr lang="en-GB" b="1" dirty="0">
                <a:solidFill>
                  <a:srgbClr val="000000"/>
                </a:solidFill>
                <a:latin typeface="XCCW Joined 10a" panose="03050602040000000000" pitchFamily="66" charset="0"/>
                <a:cs typeface="Arial" panose="020B0604020202020204" pitchFamily="34" charset="0"/>
              </a:rPr>
              <a:t>In everything we do today, we are following Jesus </a:t>
            </a:r>
            <a:r>
              <a:rPr lang="en-GB" sz="1600" b="1" dirty="0">
                <a:solidFill>
                  <a:srgbClr val="000000"/>
                </a:solidFill>
                <a:latin typeface="XCCW Joined 10a" panose="03050602040000000000" pitchFamily="66" charset="0"/>
                <a:cs typeface="Arial" panose="020B0604020202020204" pitchFamily="34" charset="0"/>
              </a:rPr>
              <a:t>and His way.’</a:t>
            </a:r>
          </a:p>
        </p:txBody>
      </p:sp>
      <p:pic>
        <p:nvPicPr>
          <p:cNvPr id="17" name="Picture 16">
            <a:extLst>
              <a:ext uri="{FF2B5EF4-FFF2-40B4-BE49-F238E27FC236}">
                <a16:creationId xmlns:a16="http://schemas.microsoft.com/office/drawing/2014/main" id="{D51E403E-70D8-48A2-A467-6E978FBAA1B3}"/>
              </a:ext>
            </a:extLst>
          </p:cNvPr>
          <p:cNvPicPr>
            <a:picLocks noChangeAspect="1"/>
          </p:cNvPicPr>
          <p:nvPr/>
        </p:nvPicPr>
        <p:blipFill>
          <a:blip r:embed="rId2"/>
          <a:stretch>
            <a:fillRect/>
          </a:stretch>
        </p:blipFill>
        <p:spPr>
          <a:xfrm rot="705663">
            <a:off x="6726685" y="1342607"/>
            <a:ext cx="3844060" cy="4090159"/>
          </a:xfrm>
          <a:prstGeom prst="rect">
            <a:avLst/>
          </a:prstGeom>
        </p:spPr>
      </p:pic>
      <p:sp>
        <p:nvSpPr>
          <p:cNvPr id="12" name="Footer Placeholder 2">
            <a:extLst>
              <a:ext uri="{FF2B5EF4-FFF2-40B4-BE49-F238E27FC236}">
                <a16:creationId xmlns:a16="http://schemas.microsoft.com/office/drawing/2014/main" id="{D618B7E9-FE0A-4EF2-8C17-A4B2481CAB88}"/>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Tree>
    <p:extLst>
      <p:ext uri="{BB962C8B-B14F-4D97-AF65-F5344CB8AC3E}">
        <p14:creationId xmlns:p14="http://schemas.microsoft.com/office/powerpoint/2010/main" val="2184649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717773" y="974881"/>
            <a:ext cx="3933620" cy="734415"/>
          </a:xfrm>
        </p:spPr>
        <p:txBody>
          <a:bodyPr/>
          <a:lstStyle/>
          <a:p>
            <a:r>
              <a:rPr lang="en-US" dirty="0">
                <a:solidFill>
                  <a:srgbClr val="000000"/>
                </a:solidFill>
                <a:latin typeface="XCCW Joined 10a" panose="03050602040000000000" pitchFamily="66" charset="0"/>
              </a:rPr>
              <a:t>Homework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43841" y="2037805"/>
            <a:ext cx="5323839" cy="4455069"/>
          </a:xfrm>
        </p:spPr>
        <p:txBody>
          <a:bodyPr>
            <a:normAutofit fontScale="92500"/>
          </a:bodyPr>
          <a:lstStyle/>
          <a:p>
            <a:pPr marL="0" indent="0">
              <a:buNone/>
            </a:pPr>
            <a:endParaRPr lang="en-US" sz="2400" dirty="0">
              <a:solidFill>
                <a:srgbClr val="000000"/>
              </a:solidFill>
              <a:latin typeface="+mj-lt"/>
              <a:cs typeface="Arial" panose="020B0604020202020204" pitchFamily="34" charset="0"/>
            </a:endParaRPr>
          </a:p>
          <a:p>
            <a:pPr marL="0" indent="0" algn="just">
              <a:lnSpc>
                <a:spcPct val="110000"/>
              </a:lnSpc>
              <a:buNone/>
            </a:pPr>
            <a:r>
              <a:rPr lang="en-GB" sz="2400" dirty="0">
                <a:solidFill>
                  <a:srgbClr val="000000"/>
                </a:solidFill>
                <a:latin typeface="+mj-lt"/>
              </a:rPr>
              <a:t>Homework will be set on DB Primary every </a:t>
            </a:r>
            <a:r>
              <a:rPr lang="en-GB" sz="2400" b="1" u="sng" dirty="0">
                <a:solidFill>
                  <a:srgbClr val="000000"/>
                </a:solidFill>
                <a:latin typeface="+mj-lt"/>
              </a:rPr>
              <a:t>Friday</a:t>
            </a:r>
            <a:r>
              <a:rPr lang="en-GB" sz="2400" dirty="0">
                <a:solidFill>
                  <a:srgbClr val="000000"/>
                </a:solidFill>
                <a:latin typeface="+mj-lt"/>
              </a:rPr>
              <a:t> and is due to be completed by the following </a:t>
            </a:r>
            <a:r>
              <a:rPr lang="en-GB" sz="2400" b="1" u="sng" dirty="0">
                <a:solidFill>
                  <a:srgbClr val="000000"/>
                </a:solidFill>
                <a:latin typeface="+mj-lt"/>
              </a:rPr>
              <a:t>Thursday</a:t>
            </a:r>
            <a:r>
              <a:rPr lang="en-GB" sz="2400" u="sng" dirty="0">
                <a:solidFill>
                  <a:srgbClr val="000000"/>
                </a:solidFill>
                <a:latin typeface="+mj-lt"/>
              </a:rPr>
              <a:t>.</a:t>
            </a:r>
            <a:r>
              <a:rPr lang="en-GB" sz="2400" dirty="0">
                <a:solidFill>
                  <a:srgbClr val="000000"/>
                </a:solidFill>
                <a:latin typeface="+mj-lt"/>
              </a:rPr>
              <a:t> If you have any issues accessing DB Primary, please do let us know. The homework that is set is for you to complete at your leisure with you child. This homework is for you to see what your child is doing in class and to consolidate their learning. </a:t>
            </a:r>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8</a:t>
            </a:fld>
            <a:endParaRPr lang="en-US" dirty="0"/>
          </a:p>
        </p:txBody>
      </p:sp>
      <p:pic>
        <p:nvPicPr>
          <p:cNvPr id="15" name="Picture 14" descr="Homework"/>
          <p:cNvPicPr/>
          <p:nvPr/>
        </p:nvPicPr>
        <p:blipFill>
          <a:blip r:embed="rId2">
            <a:extLst>
              <a:ext uri="{28A0092B-C50C-407E-A947-70E740481C1C}">
                <a14:useLocalDpi xmlns:a14="http://schemas.microsoft.com/office/drawing/2010/main" val="0"/>
              </a:ext>
            </a:extLst>
          </a:blip>
          <a:srcRect/>
          <a:stretch>
            <a:fillRect/>
          </a:stretch>
        </p:blipFill>
        <p:spPr bwMode="auto">
          <a:xfrm rot="762493">
            <a:off x="6794060" y="1029940"/>
            <a:ext cx="3833766" cy="3574392"/>
          </a:xfrm>
          <a:prstGeom prst="rect">
            <a:avLst/>
          </a:prstGeom>
          <a:noFill/>
          <a:ln>
            <a:noFill/>
          </a:ln>
        </p:spPr>
      </p:pic>
      <p:sp>
        <p:nvSpPr>
          <p:cNvPr id="7" name="Footer Placeholder 2">
            <a:extLst>
              <a:ext uri="{FF2B5EF4-FFF2-40B4-BE49-F238E27FC236}">
                <a16:creationId xmlns:a16="http://schemas.microsoft.com/office/drawing/2014/main" id="{BDAF8A38-422B-42E3-8EC6-D766E001EB9C}"/>
              </a:ext>
            </a:extLst>
          </p:cNvPr>
          <p:cNvSpPr>
            <a:spLocks noGrp="1"/>
          </p:cNvSpPr>
          <p:nvPr>
            <p:ph type="ftr" sz="quarter" idx="11"/>
          </p:nvPr>
        </p:nvSpPr>
        <p:spPr>
          <a:xfrm>
            <a:off x="8845548" y="6492875"/>
            <a:ext cx="2639323" cy="365125"/>
          </a:xfrm>
        </p:spPr>
        <p:txBody>
          <a:bodyPr/>
          <a:lstStyle/>
          <a:p>
            <a:r>
              <a:rPr lang="en-US" dirty="0">
                <a:latin typeface="XCCW Joined 10a" panose="03050602040000000000" pitchFamily="66" charset="0"/>
              </a:rPr>
              <a:t>Year 1 2026/2027</a:t>
            </a:r>
          </a:p>
        </p:txBody>
      </p:sp>
    </p:spTree>
    <p:extLst>
      <p:ext uri="{BB962C8B-B14F-4D97-AF65-F5344CB8AC3E}">
        <p14:creationId xmlns:p14="http://schemas.microsoft.com/office/powerpoint/2010/main" val="4230762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717773" y="974881"/>
            <a:ext cx="3933620" cy="734415"/>
          </a:xfrm>
        </p:spPr>
        <p:txBody>
          <a:bodyPr/>
          <a:lstStyle/>
          <a:p>
            <a:r>
              <a:rPr lang="en-US" dirty="0">
                <a:solidFill>
                  <a:srgbClr val="000000"/>
                </a:solidFill>
                <a:latin typeface="XCCW Joined 10a" panose="03050602040000000000" pitchFamily="66" charset="0"/>
              </a:rPr>
              <a:t>Reading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00665" y="1855243"/>
            <a:ext cx="5323839" cy="4820194"/>
          </a:xfrm>
        </p:spPr>
        <p:txBody>
          <a:bodyPr>
            <a:normAutofit lnSpcReduction="10000"/>
          </a:bodyPr>
          <a:lstStyle/>
          <a:p>
            <a:pPr marL="0" indent="0">
              <a:buNone/>
            </a:pPr>
            <a:endParaRPr lang="en-US" sz="2000" dirty="0">
              <a:solidFill>
                <a:srgbClr val="000000"/>
              </a:solidFill>
              <a:latin typeface="+mj-lt"/>
              <a:cs typeface="Arial" panose="020B0604020202020204" pitchFamily="34" charset="0"/>
            </a:endParaRPr>
          </a:p>
          <a:p>
            <a:pPr marL="0" indent="0" algn="just">
              <a:lnSpc>
                <a:spcPct val="110000"/>
              </a:lnSpc>
              <a:buNone/>
            </a:pPr>
            <a:r>
              <a:rPr lang="en-GB" sz="2400" dirty="0">
                <a:solidFill>
                  <a:srgbClr val="000000"/>
                </a:solidFill>
                <a:latin typeface="+mj-lt"/>
              </a:rPr>
              <a:t>Home readers will be sent home on a </a:t>
            </a:r>
            <a:r>
              <a:rPr lang="en-GB" sz="2400" b="1" u="sng" dirty="0">
                <a:solidFill>
                  <a:srgbClr val="000000"/>
                </a:solidFill>
                <a:latin typeface="+mj-lt"/>
              </a:rPr>
              <a:t>Friday</a:t>
            </a:r>
            <a:r>
              <a:rPr lang="en-GB" sz="2400" dirty="0">
                <a:solidFill>
                  <a:srgbClr val="000000"/>
                </a:solidFill>
                <a:latin typeface="+mj-lt"/>
              </a:rPr>
              <a:t> and  should be returned on the following </a:t>
            </a:r>
            <a:r>
              <a:rPr lang="en-GB" sz="2400" b="1" u="sng" dirty="0">
                <a:solidFill>
                  <a:srgbClr val="000000"/>
                </a:solidFill>
                <a:latin typeface="+mj-lt"/>
              </a:rPr>
              <a:t>Thursday</a:t>
            </a:r>
            <a:r>
              <a:rPr lang="en-GB" sz="2400" b="1" dirty="0">
                <a:solidFill>
                  <a:srgbClr val="000000"/>
                </a:solidFill>
                <a:latin typeface="+mj-lt"/>
              </a:rPr>
              <a:t> to enable your child’s class teacher to change and read the new book with your child</a:t>
            </a:r>
            <a:r>
              <a:rPr lang="en-GB" sz="2400" dirty="0">
                <a:solidFill>
                  <a:srgbClr val="000000"/>
                </a:solidFill>
                <a:latin typeface="+mj-lt"/>
              </a:rPr>
              <a:t>. Please ensure that when you read with your child you are writing a small comment in their reading journal so that we can further monitor their progress in school. Children choose a reading for pleasure book from our library.</a:t>
            </a: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9</a:t>
            </a:fld>
            <a:endParaRPr lang="en-US" dirty="0"/>
          </a:p>
        </p:txBody>
      </p:sp>
      <p:sp>
        <p:nvSpPr>
          <p:cNvPr id="7" name="Footer Placeholder 2">
            <a:extLst>
              <a:ext uri="{FF2B5EF4-FFF2-40B4-BE49-F238E27FC236}">
                <a16:creationId xmlns:a16="http://schemas.microsoft.com/office/drawing/2014/main" id="{BDAF8A38-422B-42E3-8EC6-D766E001EB9C}"/>
              </a:ext>
            </a:extLst>
          </p:cNvPr>
          <p:cNvSpPr>
            <a:spLocks noGrp="1"/>
          </p:cNvSpPr>
          <p:nvPr>
            <p:ph type="ftr" sz="quarter" idx="11"/>
          </p:nvPr>
        </p:nvSpPr>
        <p:spPr>
          <a:xfrm>
            <a:off x="8845548" y="6492875"/>
            <a:ext cx="2639323" cy="365125"/>
          </a:xfrm>
        </p:spPr>
        <p:txBody>
          <a:bodyPr/>
          <a:lstStyle/>
          <a:p>
            <a:r>
              <a:rPr lang="en-US" dirty="0">
                <a:latin typeface="XCCW Joined 10a" panose="03050602040000000000" pitchFamily="66" charset="0"/>
              </a:rPr>
              <a:t>Year 1 2026/2027</a:t>
            </a:r>
          </a:p>
        </p:txBody>
      </p:sp>
      <p:pic>
        <p:nvPicPr>
          <p:cNvPr id="1026" name="Picture 2" descr="Lovely cartoon set with reading clipart. Bookcase with books of different  genres, stack of literature in picturesque cover. Hand drawn library clipart  for knowledges isolated on white background. 68028934 Vector Art at">
            <a:extLst>
              <a:ext uri="{FF2B5EF4-FFF2-40B4-BE49-F238E27FC236}">
                <a16:creationId xmlns:a16="http://schemas.microsoft.com/office/drawing/2014/main" id="{39943EAE-3FDB-4A3A-ACF3-D0E7B2E049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28939">
            <a:off x="6468453" y="1178296"/>
            <a:ext cx="4364490" cy="3839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806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rot="21175328">
            <a:off x="153387" y="698351"/>
            <a:ext cx="5216995" cy="914400"/>
          </a:xfrm>
        </p:spPr>
        <p:txBody>
          <a:bodyPr>
            <a:normAutofit fontScale="90000"/>
          </a:bodyPr>
          <a:lstStyle/>
          <a:p>
            <a:pPr eaLnBrk="1" hangingPunct="1"/>
            <a:r>
              <a:rPr lang="en-US" altLang="en-US" sz="3600" dirty="0">
                <a:solidFill>
                  <a:srgbClr val="000000"/>
                </a:solidFill>
                <a:latin typeface="XCCW Joined 10a" panose="03050602040000000000" pitchFamily="66" charset="0"/>
                <a:cs typeface="Tahoma" panose="020B0604030504040204" pitchFamily="34" charset="0"/>
              </a:rPr>
              <a:t>We want to know</a:t>
            </a:r>
            <a:br>
              <a:rPr lang="en-US" altLang="en-US" dirty="0">
                <a:latin typeface="Tahoma" panose="020B0604030504040204" pitchFamily="34" charset="0"/>
                <a:cs typeface="Tahoma" panose="020B0604030504040204" pitchFamily="34" charset="0"/>
              </a:rPr>
            </a:br>
            <a:endParaRPr lang="en-US" altLang="en-US" dirty="0">
              <a:latin typeface="Tahoma" panose="020B0604030504040204" pitchFamily="34" charset="0"/>
              <a:cs typeface="Tahoma" panose="020B0604030504040204" pitchFamily="34" charset="0"/>
            </a:endParaRPr>
          </a:p>
        </p:txBody>
      </p:sp>
      <p:sp>
        <p:nvSpPr>
          <p:cNvPr id="45059" name="Rectangle 2"/>
          <p:cNvSpPr>
            <a:spLocks noChangeArrowheads="1"/>
          </p:cNvSpPr>
          <p:nvPr/>
        </p:nvSpPr>
        <p:spPr bwMode="auto">
          <a:xfrm>
            <a:off x="1665087" y="1595021"/>
            <a:ext cx="9864552"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400" b="1" dirty="0">
                <a:solidFill>
                  <a:srgbClr val="000000"/>
                </a:solidFill>
                <a:latin typeface="+mj-lt"/>
              </a:rPr>
              <a:t>How was your child’s…</a:t>
            </a:r>
          </a:p>
          <a:p>
            <a:pPr marL="457200" indent="-457200">
              <a:spcBef>
                <a:spcPct val="0"/>
              </a:spcBef>
            </a:pPr>
            <a:r>
              <a:rPr lang="en-US" altLang="en-US" sz="2400" dirty="0">
                <a:solidFill>
                  <a:srgbClr val="000000"/>
                </a:solidFill>
                <a:latin typeface="+mj-lt"/>
              </a:rPr>
              <a:t>Phonic knowledge</a:t>
            </a:r>
          </a:p>
          <a:p>
            <a:pPr marL="457200" indent="-457200">
              <a:spcBef>
                <a:spcPct val="0"/>
              </a:spcBef>
            </a:pPr>
            <a:r>
              <a:rPr lang="en-US" altLang="en-US" sz="2400" dirty="0">
                <a:solidFill>
                  <a:srgbClr val="000000"/>
                </a:solidFill>
                <a:latin typeface="+mj-lt"/>
              </a:rPr>
              <a:t>Segmenting and blending e.g. c-a-t  -&gt;  cat </a:t>
            </a:r>
          </a:p>
          <a:p>
            <a:pPr marL="457200" indent="-457200">
              <a:spcBef>
                <a:spcPct val="0"/>
              </a:spcBef>
            </a:pPr>
            <a:r>
              <a:rPr lang="en-US" altLang="en-US" sz="2400" dirty="0">
                <a:solidFill>
                  <a:srgbClr val="000000"/>
                </a:solidFill>
                <a:latin typeface="+mj-lt"/>
              </a:rPr>
              <a:t>Pace of reading </a:t>
            </a:r>
          </a:p>
          <a:p>
            <a:pPr marL="457200" indent="-457200">
              <a:spcBef>
                <a:spcPct val="0"/>
              </a:spcBef>
            </a:pPr>
            <a:r>
              <a:rPr lang="en-US" altLang="en-US" sz="2400" dirty="0">
                <a:solidFill>
                  <a:srgbClr val="000000"/>
                </a:solidFill>
                <a:latin typeface="+mj-lt"/>
              </a:rPr>
              <a:t>Fluency with reading words </a:t>
            </a:r>
          </a:p>
          <a:p>
            <a:pPr marL="457200" indent="-457200">
              <a:spcBef>
                <a:spcPct val="0"/>
              </a:spcBef>
            </a:pPr>
            <a:r>
              <a:rPr lang="en-US" altLang="en-US" sz="2400" dirty="0">
                <a:solidFill>
                  <a:srgbClr val="000000"/>
                </a:solidFill>
                <a:latin typeface="+mj-lt"/>
              </a:rPr>
              <a:t>Expression and intonation throughout the book</a:t>
            </a:r>
          </a:p>
          <a:p>
            <a:pPr>
              <a:spcBef>
                <a:spcPct val="0"/>
              </a:spcBef>
              <a:buNone/>
            </a:pPr>
            <a:r>
              <a:rPr lang="en-US" altLang="en-US" sz="2400" dirty="0">
                <a:solidFill>
                  <a:srgbClr val="000000"/>
                </a:solidFill>
                <a:latin typeface="+mj-lt"/>
              </a:rPr>
              <a:t>For example;</a:t>
            </a:r>
          </a:p>
          <a:p>
            <a:pPr>
              <a:spcBef>
                <a:spcPct val="0"/>
              </a:spcBef>
              <a:buNone/>
            </a:pPr>
            <a:r>
              <a:rPr lang="en-US" altLang="en-US" sz="2400" dirty="0">
                <a:solidFill>
                  <a:srgbClr val="000000"/>
                </a:solidFill>
                <a:latin typeface="+mj-lt"/>
              </a:rPr>
              <a:t> James used his phonics to sound out the word snail really well.</a:t>
            </a:r>
          </a:p>
          <a:p>
            <a:pPr>
              <a:spcBef>
                <a:spcPct val="0"/>
              </a:spcBef>
              <a:buNone/>
            </a:pPr>
            <a:endParaRPr lang="en-US" altLang="en-US" sz="2400" dirty="0">
              <a:solidFill>
                <a:srgbClr val="000000"/>
              </a:solidFill>
              <a:latin typeface="+mj-lt"/>
            </a:endParaRPr>
          </a:p>
          <a:p>
            <a:pPr>
              <a:spcBef>
                <a:spcPct val="0"/>
              </a:spcBef>
              <a:buNone/>
            </a:pPr>
            <a:r>
              <a:rPr lang="en-US" altLang="en-US" sz="2400" dirty="0">
                <a:solidFill>
                  <a:srgbClr val="000000"/>
                </a:solidFill>
                <a:latin typeface="+mj-lt"/>
              </a:rPr>
              <a:t>Holly was able to identify the tricky words ‘the’ and ‘come’.</a:t>
            </a:r>
          </a:p>
          <a:p>
            <a:pPr>
              <a:spcBef>
                <a:spcPct val="0"/>
              </a:spcBef>
              <a:buNone/>
            </a:pPr>
            <a:endParaRPr lang="en-US" altLang="en-US" sz="2400" dirty="0">
              <a:solidFill>
                <a:srgbClr val="000000"/>
              </a:solidFill>
              <a:latin typeface="+mj-lt"/>
            </a:endParaRPr>
          </a:p>
          <a:p>
            <a:pPr>
              <a:spcBef>
                <a:spcPct val="0"/>
              </a:spcBef>
              <a:buNone/>
            </a:pPr>
            <a:r>
              <a:rPr lang="en-US" altLang="en-US" sz="2400" dirty="0">
                <a:solidFill>
                  <a:srgbClr val="000000"/>
                </a:solidFill>
                <a:latin typeface="+mj-lt"/>
              </a:rPr>
              <a:t>Robyn read using intonation which made her reading interesting.</a:t>
            </a:r>
          </a:p>
          <a:p>
            <a:pPr>
              <a:spcBef>
                <a:spcPct val="0"/>
              </a:spcBef>
              <a:buNone/>
            </a:pPr>
            <a:endParaRPr lang="en-US" altLang="en-US" sz="2400" dirty="0">
              <a:solidFill>
                <a:srgbClr val="000000"/>
              </a:solidFill>
              <a:latin typeface="+mj-lt"/>
            </a:endParaRPr>
          </a:p>
          <a:p>
            <a:pPr>
              <a:spcBef>
                <a:spcPct val="0"/>
              </a:spcBef>
              <a:buNone/>
            </a:pPr>
            <a:r>
              <a:rPr lang="en-US" altLang="en-US" sz="2400" dirty="0">
                <a:solidFill>
                  <a:srgbClr val="000000"/>
                </a:solidFill>
                <a:latin typeface="+mj-lt"/>
              </a:rPr>
              <a:t>William read with more fluency and pace today.</a:t>
            </a:r>
          </a:p>
        </p:txBody>
      </p:sp>
      <p:sp>
        <p:nvSpPr>
          <p:cNvPr id="4" name="Footer Placeholder 2">
            <a:extLst>
              <a:ext uri="{FF2B5EF4-FFF2-40B4-BE49-F238E27FC236}">
                <a16:creationId xmlns:a16="http://schemas.microsoft.com/office/drawing/2014/main" id="{D238E83A-FAD3-4168-B106-FE184D8AF164}"/>
              </a:ext>
            </a:extLst>
          </p:cNvPr>
          <p:cNvSpPr>
            <a:spLocks noGrp="1"/>
          </p:cNvSpPr>
          <p:nvPr>
            <p:ph type="ftr" sz="quarter" idx="11"/>
          </p:nvPr>
        </p:nvSpPr>
        <p:spPr>
          <a:xfrm>
            <a:off x="9435748" y="6465290"/>
            <a:ext cx="2639323" cy="365125"/>
          </a:xfrm>
        </p:spPr>
        <p:txBody>
          <a:bodyPr/>
          <a:lstStyle/>
          <a:p>
            <a:r>
              <a:rPr lang="en-US" dirty="0">
                <a:latin typeface="XCCW Joined 10a" panose="03050602040000000000" pitchFamily="66" charset="0"/>
              </a:rPr>
              <a:t>Year 1 2026/2027</a:t>
            </a:r>
          </a:p>
        </p:txBody>
      </p:sp>
      <p:sp>
        <p:nvSpPr>
          <p:cNvPr id="5" name="Slide Number Placeholder 3">
            <a:extLst>
              <a:ext uri="{FF2B5EF4-FFF2-40B4-BE49-F238E27FC236}">
                <a16:creationId xmlns:a16="http://schemas.microsoft.com/office/drawing/2014/main" id="{7E080F79-932D-45A7-93D9-4EE6DEF1925F}"/>
              </a:ext>
            </a:extLst>
          </p:cNvPr>
          <p:cNvSpPr>
            <a:spLocks noGrp="1"/>
          </p:cNvSpPr>
          <p:nvPr>
            <p:ph type="sldNum" sz="quarter" idx="12"/>
          </p:nvPr>
        </p:nvSpPr>
        <p:spPr>
          <a:xfrm>
            <a:off x="11163743" y="5945824"/>
            <a:ext cx="642257" cy="365125"/>
          </a:xfrm>
        </p:spPr>
        <p:txBody>
          <a:bodyPr/>
          <a:lstStyle/>
          <a:p>
            <a:fld id="{98C0CDE5-970C-4CC4-BF43-0DA127E73E82}" type="slidenum">
              <a:rPr lang="en-US" smtClean="0"/>
              <a:pPr/>
              <a:t>10</a:t>
            </a:fld>
            <a:endParaRPr lang="en-US" dirty="0"/>
          </a:p>
        </p:txBody>
      </p:sp>
    </p:spTree>
    <p:extLst>
      <p:ext uri="{BB962C8B-B14F-4D97-AF65-F5344CB8AC3E}">
        <p14:creationId xmlns:p14="http://schemas.microsoft.com/office/powerpoint/2010/main" val="286607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186983" y="1069072"/>
            <a:ext cx="5135752" cy="734415"/>
          </a:xfrm>
        </p:spPr>
        <p:txBody>
          <a:bodyPr>
            <a:normAutofit fontScale="90000"/>
          </a:bodyPr>
          <a:lstStyle/>
          <a:p>
            <a:r>
              <a:rPr lang="en-US" dirty="0">
                <a:solidFill>
                  <a:srgbClr val="000000"/>
                </a:solidFill>
                <a:latin typeface="XCCW Joined 10a" panose="03050602040000000000" pitchFamily="66" charset="0"/>
              </a:rPr>
              <a:t> Guided Reading</a:t>
            </a:r>
            <a:r>
              <a:rPr lang="en-US" dirty="0">
                <a:latin typeface="XCCW Joined 10a" panose="03050602040000000000" pitchFamily="66" charset="0"/>
              </a:rPr>
              <a:t>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3004" y="2382711"/>
            <a:ext cx="5136224" cy="4455069"/>
          </a:xfrm>
        </p:spPr>
        <p:txBody>
          <a:bodyPr>
            <a:normAutofit fontScale="92500" lnSpcReduction="10000"/>
          </a:bodyPr>
          <a:lstStyle/>
          <a:p>
            <a:pPr marL="0" indent="0">
              <a:lnSpc>
                <a:spcPct val="110000"/>
              </a:lnSpc>
              <a:buNone/>
            </a:pPr>
            <a:r>
              <a:rPr lang="en-US" sz="2000" dirty="0">
                <a:solidFill>
                  <a:srgbClr val="000000"/>
                </a:solidFill>
                <a:latin typeface="+mj-lt"/>
              </a:rPr>
              <a:t>In year 1, we will continue to use the reading scheme ‘Big Cats’ for our guided reading sessions and Bug club for our decodable home readers. Each child has been assessed and are matched with a book suitable to their reading ability. </a:t>
            </a:r>
          </a:p>
          <a:p>
            <a:pPr>
              <a:lnSpc>
                <a:spcPct val="110000"/>
              </a:lnSpc>
            </a:pPr>
            <a:endParaRPr lang="en-US" sz="2000" dirty="0">
              <a:solidFill>
                <a:srgbClr val="000000"/>
              </a:solidFill>
              <a:latin typeface="+mj-lt"/>
            </a:endParaRPr>
          </a:p>
          <a:p>
            <a:pPr marL="0" indent="0">
              <a:lnSpc>
                <a:spcPct val="110000"/>
              </a:lnSpc>
              <a:buNone/>
            </a:pPr>
            <a:r>
              <a:rPr lang="en-US" sz="2000" dirty="0">
                <a:solidFill>
                  <a:srgbClr val="000000"/>
                </a:solidFill>
                <a:latin typeface="+mj-lt"/>
              </a:rPr>
              <a:t>The assessment covers both fluency and comprehension skills. </a:t>
            </a:r>
          </a:p>
          <a:p>
            <a:pPr>
              <a:lnSpc>
                <a:spcPct val="110000"/>
              </a:lnSpc>
            </a:pPr>
            <a:endParaRPr lang="en-US" sz="2000" dirty="0">
              <a:solidFill>
                <a:srgbClr val="000000"/>
              </a:solidFill>
              <a:latin typeface="+mj-lt"/>
            </a:endParaRPr>
          </a:p>
          <a:p>
            <a:pPr marL="0" indent="0">
              <a:lnSpc>
                <a:spcPct val="110000"/>
              </a:lnSpc>
              <a:buNone/>
            </a:pPr>
            <a:r>
              <a:rPr lang="en-US" sz="2000" dirty="0">
                <a:solidFill>
                  <a:srgbClr val="000000"/>
                </a:solidFill>
                <a:latin typeface="+mj-lt"/>
              </a:rPr>
              <a:t>Children are mostly grouped with readers working at a similar level allowing them to read together through  guided reading  sessions and activities.</a:t>
            </a: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solidFill>
                  <a:srgbClr val="000000"/>
                </a:solidFill>
              </a:rPr>
              <a:pPr/>
              <a:t>11</a:t>
            </a:fld>
            <a:endParaRPr lang="en-US" dirty="0">
              <a:solidFill>
                <a:srgbClr val="000000"/>
              </a:solidFill>
            </a:endParaRPr>
          </a:p>
        </p:txBody>
      </p:sp>
      <p:pic>
        <p:nvPicPr>
          <p:cNvPr id="8" name="Picture Placeholder 7"/>
          <p:cNvPicPr>
            <a:picLocks noGrp="1" noChangeAspect="1"/>
          </p:cNvPicPr>
          <p:nvPr>
            <p:ph type="pic" sz="quarter" idx="14"/>
          </p:nvPr>
        </p:nvPicPr>
        <p:blipFill>
          <a:blip r:embed="rId2"/>
          <a:srcRect l="23964" r="23964"/>
          <a:stretch>
            <a:fillRect/>
          </a:stretch>
        </p:blipFill>
        <p:spPr>
          <a:xfrm rot="720000">
            <a:off x="6701674" y="776047"/>
            <a:ext cx="3829052" cy="4508244"/>
          </a:xfrm>
          <a:prstGeom prst="rect">
            <a:avLst/>
          </a:prstGeom>
        </p:spPr>
      </p:pic>
      <p:sp>
        <p:nvSpPr>
          <p:cNvPr id="7" name="Footer Placeholder 2">
            <a:extLst>
              <a:ext uri="{FF2B5EF4-FFF2-40B4-BE49-F238E27FC236}">
                <a16:creationId xmlns:a16="http://schemas.microsoft.com/office/drawing/2014/main" id="{F498343A-71EB-4839-90A4-167510DF671C}"/>
              </a:ext>
            </a:extLst>
          </p:cNvPr>
          <p:cNvSpPr>
            <a:spLocks noGrp="1"/>
          </p:cNvSpPr>
          <p:nvPr>
            <p:ph type="ftr" sz="quarter" idx="11"/>
          </p:nvPr>
        </p:nvSpPr>
        <p:spPr>
          <a:xfrm>
            <a:off x="8845548" y="6492875"/>
            <a:ext cx="2639323" cy="365125"/>
          </a:xfrm>
        </p:spPr>
        <p:txBody>
          <a:bodyPr/>
          <a:lstStyle/>
          <a:p>
            <a:r>
              <a:rPr lang="en-US" dirty="0">
                <a:latin typeface="XCCW Joined 10a" panose="03050602040000000000" pitchFamily="66" charset="0"/>
              </a:rPr>
              <a:t>Year 1 2026/2027</a:t>
            </a:r>
          </a:p>
        </p:txBody>
      </p:sp>
    </p:spTree>
    <p:extLst>
      <p:ext uri="{BB962C8B-B14F-4D97-AF65-F5344CB8AC3E}">
        <p14:creationId xmlns:p14="http://schemas.microsoft.com/office/powerpoint/2010/main" val="382816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1097815">
            <a:off x="8355629" y="1115999"/>
            <a:ext cx="2914771" cy="1903588"/>
          </a:xfrm>
          <a:prstGeom prst="rect">
            <a:avLst/>
          </a:prstGeom>
        </p:spPr>
      </p:pic>
      <p:sp>
        <p:nvSpPr>
          <p:cNvPr id="5" name="TextBox 4"/>
          <p:cNvSpPr txBox="1"/>
          <p:nvPr/>
        </p:nvSpPr>
        <p:spPr>
          <a:xfrm rot="21154730">
            <a:off x="171612" y="477768"/>
            <a:ext cx="4959777" cy="1077218"/>
          </a:xfrm>
          <a:prstGeom prst="rect">
            <a:avLst/>
          </a:prstGeom>
          <a:noFill/>
        </p:spPr>
        <p:txBody>
          <a:bodyPr wrap="square" rtlCol="0">
            <a:spAutoFit/>
          </a:bodyPr>
          <a:lstStyle/>
          <a:p>
            <a:r>
              <a:rPr lang="en-GB" sz="3200" dirty="0">
                <a:solidFill>
                  <a:srgbClr val="000000"/>
                </a:solidFill>
                <a:latin typeface="XCCW Joined 10a" panose="03050602040000000000" pitchFamily="66" charset="0"/>
                <a:cs typeface="Calibri" panose="020F0502020204030204" pitchFamily="34" charset="0"/>
              </a:rPr>
              <a:t>When do we read</a:t>
            </a:r>
          </a:p>
          <a:p>
            <a:r>
              <a:rPr lang="en-GB" sz="3200" dirty="0">
                <a:solidFill>
                  <a:srgbClr val="000000"/>
                </a:solidFill>
                <a:latin typeface="XCCW Joined 10a" panose="03050602040000000000" pitchFamily="66" charset="0"/>
                <a:cs typeface="Calibri" panose="020F0502020204030204" pitchFamily="34" charset="0"/>
              </a:rPr>
              <a:t> at St George’s?</a:t>
            </a:r>
            <a:endParaRPr lang="en-GB" sz="2400" dirty="0">
              <a:solidFill>
                <a:srgbClr val="000000"/>
              </a:solidFill>
              <a:latin typeface="XCCW Joined 10a" panose="03050602040000000000" pitchFamily="66" charset="0"/>
              <a:cs typeface="Calibri" panose="020F0502020204030204" pitchFamily="34" charset="0"/>
            </a:endParaRPr>
          </a:p>
        </p:txBody>
      </p:sp>
      <p:sp>
        <p:nvSpPr>
          <p:cNvPr id="6" name="TextBox 5"/>
          <p:cNvSpPr txBox="1"/>
          <p:nvPr/>
        </p:nvSpPr>
        <p:spPr>
          <a:xfrm>
            <a:off x="2426919" y="2502634"/>
            <a:ext cx="7695649" cy="3108543"/>
          </a:xfrm>
          <a:prstGeom prst="rect">
            <a:avLst/>
          </a:prstGeom>
          <a:noFill/>
        </p:spPr>
        <p:txBody>
          <a:bodyPr wrap="square" rtlCol="0">
            <a:spAutoFit/>
          </a:bodyPr>
          <a:lstStyle/>
          <a:p>
            <a:r>
              <a:rPr lang="en-GB" sz="2800" dirty="0">
                <a:solidFill>
                  <a:srgbClr val="000000"/>
                </a:solidFill>
                <a:latin typeface="+mj-lt"/>
                <a:cs typeface="Calibri" panose="020F0502020204030204" pitchFamily="34" charset="0"/>
              </a:rPr>
              <a:t>We read during our…</a:t>
            </a:r>
          </a:p>
          <a:p>
            <a:pPr marL="457200" indent="-457200">
              <a:buFont typeface="Arial" panose="020B0604020202020204" pitchFamily="34" charset="0"/>
              <a:buChar char="•"/>
            </a:pPr>
            <a:r>
              <a:rPr lang="en-GB" sz="2800" dirty="0">
                <a:solidFill>
                  <a:srgbClr val="000000"/>
                </a:solidFill>
                <a:latin typeface="+mj-lt"/>
                <a:cs typeface="Calibri" panose="020F0502020204030204" pitchFamily="34" charset="0"/>
              </a:rPr>
              <a:t>daily literacy lesson</a:t>
            </a:r>
          </a:p>
          <a:p>
            <a:pPr marL="457200" indent="-457200">
              <a:buFont typeface="Arial" panose="020B0604020202020204" pitchFamily="34" charset="0"/>
              <a:buChar char="•"/>
            </a:pPr>
            <a:r>
              <a:rPr lang="en-GB" sz="2800" dirty="0">
                <a:solidFill>
                  <a:srgbClr val="000000"/>
                </a:solidFill>
                <a:latin typeface="+mj-lt"/>
                <a:cs typeface="Calibri" panose="020F0502020204030204" pitchFamily="34" charset="0"/>
              </a:rPr>
              <a:t>daily phonics lesson</a:t>
            </a:r>
          </a:p>
          <a:p>
            <a:pPr marL="457200" indent="-457200">
              <a:buFont typeface="Arial" panose="020B0604020202020204" pitchFamily="34" charset="0"/>
              <a:buChar char="•"/>
            </a:pPr>
            <a:r>
              <a:rPr lang="en-GB" sz="2800" dirty="0">
                <a:solidFill>
                  <a:srgbClr val="000000"/>
                </a:solidFill>
                <a:latin typeface="+mj-lt"/>
                <a:cs typeface="Calibri" panose="020F0502020204030204" pitchFamily="34" charset="0"/>
              </a:rPr>
              <a:t>daily phonics game session</a:t>
            </a:r>
          </a:p>
          <a:p>
            <a:pPr marL="457200" indent="-457200">
              <a:buFont typeface="Arial" panose="020B0604020202020204" pitchFamily="34" charset="0"/>
              <a:buChar char="•"/>
            </a:pPr>
            <a:r>
              <a:rPr lang="en-GB" sz="2800" dirty="0">
                <a:solidFill>
                  <a:srgbClr val="000000"/>
                </a:solidFill>
                <a:latin typeface="+mj-lt"/>
                <a:cs typeface="Calibri" panose="020F0502020204030204" pitchFamily="34" charset="0"/>
              </a:rPr>
              <a:t>guided reading session 3 times a week</a:t>
            </a:r>
          </a:p>
          <a:p>
            <a:pPr marL="457200" indent="-457200">
              <a:buFont typeface="Arial" panose="020B0604020202020204" pitchFamily="34" charset="0"/>
              <a:buChar char="•"/>
            </a:pPr>
            <a:r>
              <a:rPr lang="en-GB" sz="2800" dirty="0">
                <a:solidFill>
                  <a:srgbClr val="000000"/>
                </a:solidFill>
                <a:latin typeface="+mj-lt"/>
                <a:cs typeface="Calibri" panose="020F0502020204030204" pitchFamily="34" charset="0"/>
              </a:rPr>
              <a:t>individual reading books once a week</a:t>
            </a:r>
          </a:p>
          <a:p>
            <a:pPr marL="457200" indent="-457200">
              <a:buFont typeface="Arial" panose="020B0604020202020204" pitchFamily="34" charset="0"/>
              <a:buChar char="•"/>
            </a:pPr>
            <a:r>
              <a:rPr lang="en-GB" sz="2800" dirty="0">
                <a:solidFill>
                  <a:srgbClr val="000000"/>
                </a:solidFill>
                <a:latin typeface="+mj-lt"/>
                <a:cs typeface="Calibri" panose="020F0502020204030204" pitchFamily="34" charset="0"/>
              </a:rPr>
              <a:t>adult lead storytelling</a:t>
            </a:r>
          </a:p>
        </p:txBody>
      </p:sp>
      <p:sp>
        <p:nvSpPr>
          <p:cNvPr id="7" name="Footer Placeholder 2">
            <a:extLst>
              <a:ext uri="{FF2B5EF4-FFF2-40B4-BE49-F238E27FC236}">
                <a16:creationId xmlns:a16="http://schemas.microsoft.com/office/drawing/2014/main" id="{F2B29C40-61A3-48A1-8D27-4E3D188E4F13}"/>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
        <p:nvSpPr>
          <p:cNvPr id="8" name="Slide Number Placeholder 3">
            <a:extLst>
              <a:ext uri="{FF2B5EF4-FFF2-40B4-BE49-F238E27FC236}">
                <a16:creationId xmlns:a16="http://schemas.microsoft.com/office/drawing/2014/main" id="{E00CEB15-6120-4BBF-BA5D-9B3CDBAC9E5F}"/>
              </a:ext>
            </a:extLst>
          </p:cNvPr>
          <p:cNvSpPr>
            <a:spLocks noGrp="1"/>
          </p:cNvSpPr>
          <p:nvPr>
            <p:ph type="sldNum" sz="quarter" idx="12"/>
          </p:nvPr>
        </p:nvSpPr>
        <p:spPr>
          <a:xfrm>
            <a:off x="11163743" y="5945824"/>
            <a:ext cx="642257" cy="365125"/>
          </a:xfrm>
        </p:spPr>
        <p:txBody>
          <a:bodyPr/>
          <a:lstStyle/>
          <a:p>
            <a:fld id="{98C0CDE5-970C-4CC4-BF43-0DA127E73E82}" type="slidenum">
              <a:rPr lang="en-US" smtClean="0">
                <a:solidFill>
                  <a:srgbClr val="000000"/>
                </a:solidFill>
              </a:rPr>
              <a:pPr/>
              <a:t>12</a:t>
            </a:fld>
            <a:endParaRPr lang="en-US" dirty="0">
              <a:solidFill>
                <a:srgbClr val="000000"/>
              </a:solidFill>
            </a:endParaRPr>
          </a:p>
        </p:txBody>
      </p:sp>
    </p:spTree>
    <p:extLst>
      <p:ext uri="{BB962C8B-B14F-4D97-AF65-F5344CB8AC3E}">
        <p14:creationId xmlns:p14="http://schemas.microsoft.com/office/powerpoint/2010/main" val="1133204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rot="21127243">
            <a:off x="-204409" y="233188"/>
            <a:ext cx="5418095" cy="2780698"/>
          </a:xfrm>
          <a:prstGeom prst="rect">
            <a:avLst/>
          </a:prstGeom>
          <a:noFill/>
        </p:spPr>
        <p:txBody>
          <a:bodyPr wrap="square" rtlCol="0">
            <a:spAutoFit/>
          </a:bodyPr>
          <a:lstStyle/>
          <a:p>
            <a:pPr algn="ctr">
              <a:lnSpc>
                <a:spcPct val="150000"/>
              </a:lnSpc>
            </a:pPr>
            <a:r>
              <a:rPr lang="en-GB" sz="2800" b="1" dirty="0">
                <a:solidFill>
                  <a:srgbClr val="000000"/>
                </a:solidFill>
                <a:latin typeface="XCCW Joined 10a" panose="03050602040000000000" pitchFamily="66" charset="0"/>
              </a:rPr>
              <a:t>Why do we </a:t>
            </a:r>
          </a:p>
          <a:p>
            <a:pPr algn="ctr">
              <a:lnSpc>
                <a:spcPct val="150000"/>
              </a:lnSpc>
            </a:pPr>
            <a:r>
              <a:rPr lang="en-GB" sz="2800" b="1" dirty="0">
                <a:solidFill>
                  <a:srgbClr val="000000"/>
                </a:solidFill>
                <a:latin typeface="XCCW Joined 10a" panose="03050602040000000000" pitchFamily="66" charset="0"/>
              </a:rPr>
              <a:t>teach phonics?</a:t>
            </a:r>
          </a:p>
          <a:p>
            <a:pPr algn="ctr">
              <a:lnSpc>
                <a:spcPct val="150000"/>
              </a:lnSpc>
            </a:pPr>
            <a:endParaRPr lang="en-GB" sz="3200" dirty="0">
              <a:solidFill>
                <a:srgbClr val="00B050"/>
              </a:solidFill>
              <a:latin typeface="Comic Sans MS" pitchFamily="66" charset="0"/>
            </a:endParaRPr>
          </a:p>
          <a:p>
            <a:pPr algn="ctr">
              <a:lnSpc>
                <a:spcPct val="150000"/>
              </a:lnSpc>
            </a:pPr>
            <a:endParaRPr lang="en-GB" sz="3200" dirty="0">
              <a:solidFill>
                <a:srgbClr val="00B050"/>
              </a:solidFill>
              <a:latin typeface="Comic Sans MS" pitchFamily="66" charset="0"/>
            </a:endParaRPr>
          </a:p>
        </p:txBody>
      </p:sp>
      <p:sp>
        <p:nvSpPr>
          <p:cNvPr id="4" name="TextBox 3"/>
          <p:cNvSpPr txBox="1"/>
          <p:nvPr/>
        </p:nvSpPr>
        <p:spPr>
          <a:xfrm>
            <a:off x="1951982" y="1958789"/>
            <a:ext cx="9245407" cy="4196277"/>
          </a:xfrm>
          <a:prstGeom prst="rect">
            <a:avLst/>
          </a:prstGeom>
          <a:noFill/>
        </p:spPr>
        <p:txBody>
          <a:bodyPr wrap="square" rtlCol="0">
            <a:spAutoFit/>
          </a:bodyPr>
          <a:lstStyle/>
          <a:p>
            <a:pPr>
              <a:lnSpc>
                <a:spcPct val="150000"/>
              </a:lnSpc>
            </a:pPr>
            <a:r>
              <a:rPr lang="en-GB" sz="2000" dirty="0">
                <a:solidFill>
                  <a:srgbClr val="000000"/>
                </a:solidFill>
                <a:latin typeface="+mj-lt"/>
                <a:cs typeface="Calibri" panose="020F0502020204030204" pitchFamily="34" charset="0"/>
              </a:rPr>
              <a:t>The ability to read has truly become a necessity to survive and thrive in today’s society. The best way to teach children to read is to ensure that a high quality, fun and engaging reading programme is delivered to children. This includes a structured phonics programme.</a:t>
            </a:r>
          </a:p>
          <a:p>
            <a:pPr>
              <a:lnSpc>
                <a:spcPct val="150000"/>
              </a:lnSpc>
            </a:pPr>
            <a:endParaRPr lang="en-GB" sz="2000" dirty="0">
              <a:solidFill>
                <a:srgbClr val="000000"/>
              </a:solidFill>
              <a:latin typeface="+mj-lt"/>
              <a:cs typeface="Calibri" panose="020F0502020204030204" pitchFamily="34" charset="0"/>
            </a:endParaRPr>
          </a:p>
          <a:p>
            <a:pPr>
              <a:lnSpc>
                <a:spcPct val="150000"/>
              </a:lnSpc>
            </a:pPr>
            <a:r>
              <a:rPr lang="en-GB" sz="2000" dirty="0">
                <a:solidFill>
                  <a:srgbClr val="000000"/>
                </a:solidFill>
                <a:latin typeface="+mj-lt"/>
                <a:cs typeface="Calibri" panose="020F0502020204030204" pitchFamily="34" charset="0"/>
              </a:rPr>
              <a:t>Phonics is a method for teaching </a:t>
            </a:r>
            <a:r>
              <a:rPr lang="en-GB" sz="2000" b="1" dirty="0">
                <a:solidFill>
                  <a:srgbClr val="000000"/>
                </a:solidFill>
                <a:latin typeface="+mj-lt"/>
                <a:cs typeface="Calibri" panose="020F0502020204030204" pitchFamily="34" charset="0"/>
              </a:rPr>
              <a:t>reading</a:t>
            </a:r>
            <a:r>
              <a:rPr lang="en-GB" sz="2000" dirty="0">
                <a:solidFill>
                  <a:srgbClr val="000000"/>
                </a:solidFill>
                <a:latin typeface="+mj-lt"/>
                <a:cs typeface="Calibri" panose="020F0502020204030204" pitchFamily="34" charset="0"/>
              </a:rPr>
              <a:t> and</a:t>
            </a:r>
            <a:r>
              <a:rPr lang="en-GB" sz="2000" b="1" dirty="0">
                <a:solidFill>
                  <a:srgbClr val="000000"/>
                </a:solidFill>
                <a:latin typeface="+mj-lt"/>
                <a:cs typeface="Calibri" panose="020F0502020204030204" pitchFamily="34" charset="0"/>
              </a:rPr>
              <a:t> writing </a:t>
            </a:r>
            <a:r>
              <a:rPr lang="en-GB" sz="2000" dirty="0">
                <a:solidFill>
                  <a:srgbClr val="000000"/>
                </a:solidFill>
                <a:latin typeface="+mj-lt"/>
                <a:cs typeface="Calibri" panose="020F0502020204030204" pitchFamily="34" charset="0"/>
              </a:rPr>
              <a:t>by developing learners’  </a:t>
            </a:r>
            <a:r>
              <a:rPr lang="en-GB" sz="2000" b="1" dirty="0">
                <a:solidFill>
                  <a:srgbClr val="000000"/>
                </a:solidFill>
                <a:latin typeface="+mj-lt"/>
                <a:cs typeface="Calibri" panose="020F0502020204030204" pitchFamily="34" charset="0"/>
              </a:rPr>
              <a:t>phonemic awareness</a:t>
            </a:r>
            <a:r>
              <a:rPr lang="en-GB" sz="2000" dirty="0">
                <a:solidFill>
                  <a:srgbClr val="000000"/>
                </a:solidFill>
                <a:latin typeface="+mj-lt"/>
                <a:cs typeface="Calibri" panose="020F0502020204030204" pitchFamily="34" charset="0"/>
              </a:rPr>
              <a:t>-the</a:t>
            </a:r>
            <a:r>
              <a:rPr lang="en-GB" sz="2000" b="1" dirty="0">
                <a:solidFill>
                  <a:srgbClr val="000000"/>
                </a:solidFill>
                <a:latin typeface="+mj-lt"/>
                <a:cs typeface="Calibri" panose="020F0502020204030204" pitchFamily="34" charset="0"/>
              </a:rPr>
              <a:t> </a:t>
            </a:r>
            <a:r>
              <a:rPr lang="en-GB" sz="2000" dirty="0">
                <a:solidFill>
                  <a:srgbClr val="000000"/>
                </a:solidFill>
                <a:latin typeface="+mj-lt"/>
                <a:cs typeface="Calibri" panose="020F0502020204030204" pitchFamily="34" charset="0"/>
              </a:rPr>
              <a:t>ability to hear, identify, and manipulate </a:t>
            </a:r>
            <a:r>
              <a:rPr lang="en-GB" sz="2000" b="1" dirty="0">
                <a:solidFill>
                  <a:srgbClr val="000000"/>
                </a:solidFill>
                <a:latin typeface="+mj-lt"/>
                <a:cs typeface="Calibri" panose="020F0502020204030204" pitchFamily="34" charset="0"/>
              </a:rPr>
              <a:t>phonemes-</a:t>
            </a:r>
            <a:r>
              <a:rPr lang="en-GB" sz="2000" dirty="0">
                <a:solidFill>
                  <a:srgbClr val="000000"/>
                </a:solidFill>
                <a:latin typeface="+mj-lt"/>
                <a:cs typeface="Calibri" panose="020F0502020204030204" pitchFamily="34" charset="0"/>
              </a:rPr>
              <a:t> in order to teach the correspondence between these sounds and the </a:t>
            </a:r>
            <a:r>
              <a:rPr lang="en-GB" sz="2000" b="1" dirty="0">
                <a:solidFill>
                  <a:srgbClr val="000000"/>
                </a:solidFill>
                <a:latin typeface="+mj-lt"/>
                <a:cs typeface="Calibri" panose="020F0502020204030204" pitchFamily="34" charset="0"/>
              </a:rPr>
              <a:t>spelling</a:t>
            </a:r>
            <a:r>
              <a:rPr lang="en-GB" sz="2000" dirty="0">
                <a:solidFill>
                  <a:srgbClr val="000000"/>
                </a:solidFill>
                <a:latin typeface="+mj-lt"/>
                <a:cs typeface="Calibri" panose="020F0502020204030204" pitchFamily="34" charset="0"/>
              </a:rPr>
              <a:t> patterns (</a:t>
            </a:r>
            <a:r>
              <a:rPr lang="en-GB" sz="2000" b="1" dirty="0">
                <a:solidFill>
                  <a:srgbClr val="000000"/>
                </a:solidFill>
                <a:latin typeface="+mj-lt"/>
                <a:cs typeface="Calibri" panose="020F0502020204030204" pitchFamily="34" charset="0"/>
              </a:rPr>
              <a:t>graphemes</a:t>
            </a:r>
            <a:r>
              <a:rPr lang="en-GB" sz="2000" dirty="0">
                <a:solidFill>
                  <a:srgbClr val="000000"/>
                </a:solidFill>
                <a:latin typeface="+mj-lt"/>
                <a:cs typeface="Calibri" panose="020F0502020204030204" pitchFamily="34" charset="0"/>
              </a:rPr>
              <a:t>) that represent them. </a:t>
            </a:r>
          </a:p>
        </p:txBody>
      </p:sp>
      <p:pic>
        <p:nvPicPr>
          <p:cNvPr id="1026" name="Picture 2" descr="Image result for phonics displY">
            <a:extLst>
              <a:ext uri="{FF2B5EF4-FFF2-40B4-BE49-F238E27FC236}">
                <a16:creationId xmlns:a16="http://schemas.microsoft.com/office/drawing/2014/main" id="{5116D39C-3F39-1F01-3AC2-816D36EF66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1117" y="20494"/>
            <a:ext cx="2501652" cy="1900606"/>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2">
            <a:extLst>
              <a:ext uri="{FF2B5EF4-FFF2-40B4-BE49-F238E27FC236}">
                <a16:creationId xmlns:a16="http://schemas.microsoft.com/office/drawing/2014/main" id="{6012E014-0E8F-4270-A32B-13DC1A7A785F}"/>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
        <p:nvSpPr>
          <p:cNvPr id="7" name="Slide Number Placeholder 3">
            <a:extLst>
              <a:ext uri="{FF2B5EF4-FFF2-40B4-BE49-F238E27FC236}">
                <a16:creationId xmlns:a16="http://schemas.microsoft.com/office/drawing/2014/main" id="{96774631-521A-4E4D-94C5-1C435715B3EF}"/>
              </a:ext>
            </a:extLst>
          </p:cNvPr>
          <p:cNvSpPr>
            <a:spLocks noGrp="1"/>
          </p:cNvSpPr>
          <p:nvPr>
            <p:ph type="sldNum" sz="quarter" idx="12"/>
          </p:nvPr>
        </p:nvSpPr>
        <p:spPr>
          <a:xfrm>
            <a:off x="11163743" y="5945824"/>
            <a:ext cx="642257" cy="365125"/>
          </a:xfrm>
        </p:spPr>
        <p:txBody>
          <a:bodyPr/>
          <a:lstStyle/>
          <a:p>
            <a:fld id="{98C0CDE5-970C-4CC4-BF43-0DA127E73E82}" type="slidenum">
              <a:rPr lang="en-US" smtClean="0"/>
              <a:pPr/>
              <a:t>13</a:t>
            </a:fld>
            <a:endParaRPr lang="en-US" dirty="0"/>
          </a:p>
        </p:txBody>
      </p:sp>
    </p:spTree>
    <p:extLst>
      <p:ext uri="{BB962C8B-B14F-4D97-AF65-F5344CB8AC3E}">
        <p14:creationId xmlns:p14="http://schemas.microsoft.com/office/powerpoint/2010/main" val="8406737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812758" y="1479848"/>
            <a:ext cx="9144000" cy="6104685"/>
          </a:xfrm>
          <a:prstGeom prst="rect">
            <a:avLst/>
          </a:prstGeom>
          <a:noFill/>
        </p:spPr>
        <p:txBody>
          <a:bodyPr wrap="square" rtlCol="0">
            <a:spAutoFit/>
          </a:bodyPr>
          <a:lstStyle/>
          <a:p>
            <a:pPr algn="ctr"/>
            <a:r>
              <a:rPr lang="en-GB" sz="6000" dirty="0">
                <a:solidFill>
                  <a:srgbClr val="000000"/>
                </a:solidFill>
                <a:latin typeface="Comic Sans MS" pitchFamily="66" charset="0"/>
              </a:rPr>
              <a:t>Did you know the English alphabet has  26 letters, which make 44 sounds and can be written 72 different ways?</a:t>
            </a:r>
          </a:p>
          <a:p>
            <a:pPr algn="ctr">
              <a:lnSpc>
                <a:spcPct val="150000"/>
              </a:lnSpc>
            </a:pPr>
            <a:endParaRPr lang="en-GB" sz="3200" dirty="0">
              <a:solidFill>
                <a:srgbClr val="00B050"/>
              </a:solidFill>
              <a:latin typeface="Comic Sans MS" pitchFamily="66" charset="0"/>
            </a:endParaRPr>
          </a:p>
          <a:p>
            <a:pPr algn="ctr">
              <a:lnSpc>
                <a:spcPct val="150000"/>
              </a:lnSpc>
            </a:pPr>
            <a:endParaRPr lang="en-GB" sz="3200" dirty="0">
              <a:solidFill>
                <a:srgbClr val="00B050"/>
              </a:solidFill>
              <a:latin typeface="Comic Sans MS" pitchFamily="66" charset="0"/>
            </a:endParaRPr>
          </a:p>
        </p:txBody>
      </p:sp>
      <p:sp>
        <p:nvSpPr>
          <p:cNvPr id="4" name="Footer Placeholder 2">
            <a:extLst>
              <a:ext uri="{FF2B5EF4-FFF2-40B4-BE49-F238E27FC236}">
                <a16:creationId xmlns:a16="http://schemas.microsoft.com/office/drawing/2014/main" id="{032D938C-385F-48AE-B8AE-1D63C9EF9F18}"/>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
        <p:nvSpPr>
          <p:cNvPr id="6" name="Slide Number Placeholder 3">
            <a:extLst>
              <a:ext uri="{FF2B5EF4-FFF2-40B4-BE49-F238E27FC236}">
                <a16:creationId xmlns:a16="http://schemas.microsoft.com/office/drawing/2014/main" id="{0E9EEA42-9996-4219-A20B-118D28BD4545}"/>
              </a:ext>
            </a:extLst>
          </p:cNvPr>
          <p:cNvSpPr>
            <a:spLocks noGrp="1"/>
          </p:cNvSpPr>
          <p:nvPr>
            <p:ph type="sldNum" sz="quarter" idx="12"/>
          </p:nvPr>
        </p:nvSpPr>
        <p:spPr>
          <a:xfrm>
            <a:off x="11163743" y="5945824"/>
            <a:ext cx="642257" cy="365125"/>
          </a:xfrm>
        </p:spPr>
        <p:txBody>
          <a:bodyPr/>
          <a:lstStyle/>
          <a:p>
            <a:fld id="{98C0CDE5-970C-4CC4-BF43-0DA127E73E82}" type="slidenum">
              <a:rPr lang="en-US" smtClean="0"/>
              <a:pPr/>
              <a:t>14</a:t>
            </a:fld>
            <a:endParaRPr lang="en-US" dirty="0"/>
          </a:p>
        </p:txBody>
      </p:sp>
    </p:spTree>
    <p:extLst>
      <p:ext uri="{BB962C8B-B14F-4D97-AF65-F5344CB8AC3E}">
        <p14:creationId xmlns:p14="http://schemas.microsoft.com/office/powerpoint/2010/main" val="3581403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rot="21201891">
            <a:off x="617299" y="437932"/>
            <a:ext cx="4497471" cy="1143000"/>
          </a:xfrm>
        </p:spPr>
        <p:txBody>
          <a:bodyPr>
            <a:normAutofit fontScale="90000"/>
          </a:bodyPr>
          <a:lstStyle/>
          <a:p>
            <a:pPr eaLnBrk="1" hangingPunct="1"/>
            <a:r>
              <a:rPr lang="en-GB" altLang="en-US" dirty="0">
                <a:solidFill>
                  <a:srgbClr val="000000"/>
                </a:solidFill>
                <a:latin typeface="XCCW Joined 10a" panose="03050602040000000000" pitchFamily="66" charset="0"/>
                <a:cs typeface="Calibri" panose="020F0502020204030204" pitchFamily="34" charset="0"/>
              </a:rPr>
              <a:t>How to say </a:t>
            </a:r>
            <a:br>
              <a:rPr lang="en-GB" altLang="en-US" dirty="0">
                <a:solidFill>
                  <a:srgbClr val="000000"/>
                </a:solidFill>
                <a:latin typeface="XCCW Joined 10a" panose="03050602040000000000" pitchFamily="66" charset="0"/>
                <a:cs typeface="Calibri" panose="020F0502020204030204" pitchFamily="34" charset="0"/>
              </a:rPr>
            </a:br>
            <a:r>
              <a:rPr lang="en-GB" altLang="en-US" dirty="0">
                <a:solidFill>
                  <a:srgbClr val="000000"/>
                </a:solidFill>
                <a:latin typeface="XCCW Joined 10a" panose="03050602040000000000" pitchFamily="66" charset="0"/>
                <a:cs typeface="Calibri" panose="020F0502020204030204" pitchFamily="34" charset="0"/>
              </a:rPr>
              <a:t>the sounds</a:t>
            </a:r>
          </a:p>
        </p:txBody>
      </p:sp>
      <p:sp>
        <p:nvSpPr>
          <p:cNvPr id="17411" name="Rectangle 3"/>
          <p:cNvSpPr>
            <a:spLocks noGrp="1" noChangeArrowheads="1"/>
          </p:cNvSpPr>
          <p:nvPr>
            <p:ph sz="quarter" idx="1"/>
          </p:nvPr>
        </p:nvSpPr>
        <p:spPr>
          <a:xfrm>
            <a:off x="2045691" y="1772816"/>
            <a:ext cx="8229600" cy="4538133"/>
          </a:xfrm>
        </p:spPr>
        <p:txBody>
          <a:bodyPr/>
          <a:lstStyle/>
          <a:p>
            <a:pPr eaLnBrk="1" hangingPunct="1"/>
            <a:r>
              <a:rPr lang="en-GB" altLang="en-US" dirty="0">
                <a:solidFill>
                  <a:srgbClr val="000000"/>
                </a:solidFill>
                <a:latin typeface="+mj-lt"/>
                <a:cs typeface="Calibri" panose="020F0502020204030204" pitchFamily="34" charset="0"/>
              </a:rPr>
              <a:t>Saying the sounds correctly with your child is extremely important </a:t>
            </a:r>
          </a:p>
          <a:p>
            <a:pPr eaLnBrk="1" hangingPunct="1">
              <a:buFont typeface="Arial" panose="020B0604020202020204" pitchFamily="34" charset="0"/>
              <a:buNone/>
            </a:pPr>
            <a:endParaRPr lang="en-GB" altLang="en-US" dirty="0">
              <a:solidFill>
                <a:srgbClr val="000000"/>
              </a:solidFill>
              <a:latin typeface="+mj-lt"/>
              <a:cs typeface="Calibri" panose="020F0502020204030204" pitchFamily="34" charset="0"/>
            </a:endParaRPr>
          </a:p>
          <a:p>
            <a:pPr eaLnBrk="1" hangingPunct="1"/>
            <a:r>
              <a:rPr lang="en-GB" altLang="en-US" dirty="0">
                <a:solidFill>
                  <a:srgbClr val="000000"/>
                </a:solidFill>
                <a:latin typeface="+mj-lt"/>
                <a:cs typeface="Calibri" panose="020F0502020204030204" pitchFamily="34" charset="0"/>
              </a:rPr>
              <a:t>We say the shortest form of the sounds. No sound has an </a:t>
            </a:r>
            <a:r>
              <a:rPr lang="en-GB" altLang="en-US" i="1" dirty="0" err="1">
                <a:solidFill>
                  <a:srgbClr val="000000"/>
                </a:solidFill>
                <a:latin typeface="+mj-lt"/>
                <a:cs typeface="Calibri" panose="020F0502020204030204" pitchFamily="34" charset="0"/>
              </a:rPr>
              <a:t>er</a:t>
            </a:r>
            <a:r>
              <a:rPr lang="en-GB" altLang="en-US" dirty="0">
                <a:solidFill>
                  <a:srgbClr val="000000"/>
                </a:solidFill>
                <a:latin typeface="+mj-lt"/>
                <a:cs typeface="Calibri" panose="020F0502020204030204" pitchFamily="34" charset="0"/>
              </a:rPr>
              <a:t> or </a:t>
            </a:r>
            <a:r>
              <a:rPr lang="en-GB" altLang="en-US" i="1" dirty="0">
                <a:solidFill>
                  <a:srgbClr val="000000"/>
                </a:solidFill>
                <a:latin typeface="+mj-lt"/>
                <a:cs typeface="Calibri" panose="020F0502020204030204" pitchFamily="34" charset="0"/>
              </a:rPr>
              <a:t>uh</a:t>
            </a:r>
            <a:r>
              <a:rPr lang="en-GB" altLang="en-US" dirty="0">
                <a:solidFill>
                  <a:srgbClr val="000000"/>
                </a:solidFill>
                <a:latin typeface="+mj-lt"/>
                <a:cs typeface="Calibri" panose="020F0502020204030204" pitchFamily="34" charset="0"/>
              </a:rPr>
              <a:t> on the end </a:t>
            </a:r>
          </a:p>
          <a:p>
            <a:pPr marL="0" indent="0">
              <a:buNone/>
            </a:pPr>
            <a:endParaRPr lang="en-GB" altLang="en-US" dirty="0">
              <a:solidFill>
                <a:srgbClr val="000000"/>
              </a:solidFill>
              <a:latin typeface="+mj-lt"/>
              <a:cs typeface="Calibri" panose="020F0502020204030204" pitchFamily="34" charset="0"/>
            </a:endParaRPr>
          </a:p>
          <a:p>
            <a:pPr eaLnBrk="1" hangingPunct="1"/>
            <a:r>
              <a:rPr lang="en-GB" altLang="en-US" dirty="0">
                <a:solidFill>
                  <a:srgbClr val="000000"/>
                </a:solidFill>
                <a:latin typeface="+mj-lt"/>
                <a:cs typeface="Calibri" panose="020F0502020204030204" pitchFamily="34" charset="0"/>
              </a:rPr>
              <a:t>For example : a, b, c, d ,e, f, g, </a:t>
            </a:r>
            <a:r>
              <a:rPr lang="en-GB" altLang="en-US" dirty="0" err="1">
                <a:solidFill>
                  <a:srgbClr val="000000"/>
                </a:solidFill>
                <a:latin typeface="+mj-lt"/>
                <a:cs typeface="Calibri" panose="020F0502020204030204" pitchFamily="34" charset="0"/>
              </a:rPr>
              <a:t>i</a:t>
            </a:r>
            <a:r>
              <a:rPr lang="en-GB" altLang="en-US" dirty="0">
                <a:solidFill>
                  <a:srgbClr val="000000"/>
                </a:solidFill>
                <a:latin typeface="+mj-lt"/>
                <a:cs typeface="Calibri" panose="020F0502020204030204" pitchFamily="34" charset="0"/>
              </a:rPr>
              <a:t>, j,</a:t>
            </a:r>
          </a:p>
          <a:p>
            <a:pPr eaLnBrk="1" hangingPunct="1"/>
            <a:endParaRPr lang="en-GB" altLang="en-US" dirty="0">
              <a:solidFill>
                <a:srgbClr val="000000"/>
              </a:solidFill>
              <a:latin typeface="+mj-lt"/>
              <a:cs typeface="Calibri" panose="020F0502020204030204" pitchFamily="34" charset="0"/>
            </a:endParaRPr>
          </a:p>
          <a:p>
            <a:pPr eaLnBrk="1" hangingPunct="1"/>
            <a:r>
              <a:rPr lang="en-GB" altLang="en-US" dirty="0">
                <a:solidFill>
                  <a:srgbClr val="000000"/>
                </a:solidFill>
                <a:latin typeface="+mj-lt"/>
                <a:cs typeface="Calibri" panose="020F0502020204030204" pitchFamily="34" charset="0"/>
              </a:rPr>
              <a:t>Common mistakes: h, l, m, n, p, r, s, t</a:t>
            </a:r>
          </a:p>
          <a:p>
            <a:pPr marL="0" indent="0">
              <a:buNone/>
            </a:pPr>
            <a:endParaRPr lang="en-GB" altLang="en-US" dirty="0"/>
          </a:p>
        </p:txBody>
      </p:sp>
      <p:sp>
        <p:nvSpPr>
          <p:cNvPr id="4" name="Footer Placeholder 2">
            <a:extLst>
              <a:ext uri="{FF2B5EF4-FFF2-40B4-BE49-F238E27FC236}">
                <a16:creationId xmlns:a16="http://schemas.microsoft.com/office/drawing/2014/main" id="{26FAB9D9-8B57-444E-8C37-8FE20A60B506}"/>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
        <p:nvSpPr>
          <p:cNvPr id="5" name="Slide Number Placeholder 3">
            <a:extLst>
              <a:ext uri="{FF2B5EF4-FFF2-40B4-BE49-F238E27FC236}">
                <a16:creationId xmlns:a16="http://schemas.microsoft.com/office/drawing/2014/main" id="{091C7B7B-6261-48C1-8B8A-3F9E4EAB8DF4}"/>
              </a:ext>
            </a:extLst>
          </p:cNvPr>
          <p:cNvSpPr>
            <a:spLocks noGrp="1"/>
          </p:cNvSpPr>
          <p:nvPr>
            <p:ph type="sldNum" sz="quarter" idx="12"/>
          </p:nvPr>
        </p:nvSpPr>
        <p:spPr>
          <a:xfrm>
            <a:off x="11163743" y="5945824"/>
            <a:ext cx="642257" cy="365125"/>
          </a:xfrm>
        </p:spPr>
        <p:txBody>
          <a:bodyPr/>
          <a:lstStyle/>
          <a:p>
            <a:fld id="{98C0CDE5-970C-4CC4-BF43-0DA127E73E82}" type="slidenum">
              <a:rPr lang="en-US" smtClean="0"/>
              <a:pPr/>
              <a:t>15</a:t>
            </a:fld>
            <a:endParaRPr lang="en-US" dirty="0"/>
          </a:p>
        </p:txBody>
      </p:sp>
    </p:spTree>
    <p:extLst>
      <p:ext uri="{BB962C8B-B14F-4D97-AF65-F5344CB8AC3E}">
        <p14:creationId xmlns:p14="http://schemas.microsoft.com/office/powerpoint/2010/main" val="23442400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1171691">
            <a:off x="580564" y="433185"/>
            <a:ext cx="4114800" cy="1138138"/>
          </a:xfrm>
        </p:spPr>
        <p:txBody>
          <a:bodyPr>
            <a:normAutofit/>
          </a:bodyPr>
          <a:lstStyle/>
          <a:p>
            <a:pPr algn="ctr"/>
            <a:r>
              <a:rPr lang="en-GB" sz="4800" dirty="0">
                <a:solidFill>
                  <a:srgbClr val="000000"/>
                </a:solidFill>
                <a:latin typeface="XCCW Joined 10a" panose="03050602040000000000" pitchFamily="66" charset="0"/>
                <a:cs typeface="Calibri" panose="020F0502020204030204" pitchFamily="34" charset="0"/>
              </a:rPr>
              <a:t>Phase 5</a:t>
            </a:r>
          </a:p>
        </p:txBody>
      </p:sp>
      <p:sp>
        <p:nvSpPr>
          <p:cNvPr id="3" name="Content Placeholder 2"/>
          <p:cNvSpPr>
            <a:spLocks noGrp="1"/>
          </p:cNvSpPr>
          <p:nvPr>
            <p:ph sz="quarter" idx="1"/>
          </p:nvPr>
        </p:nvSpPr>
        <p:spPr>
          <a:xfrm>
            <a:off x="2009825" y="1536177"/>
            <a:ext cx="8784976" cy="5061176"/>
          </a:xfrm>
        </p:spPr>
        <p:txBody>
          <a:bodyPr>
            <a:noAutofit/>
          </a:bodyPr>
          <a:lstStyle/>
          <a:p>
            <a:r>
              <a:rPr lang="en-GB" dirty="0">
                <a:solidFill>
                  <a:srgbClr val="000000"/>
                </a:solidFill>
                <a:latin typeface="+mj-lt"/>
                <a:cs typeface="Calibri" panose="020F0502020204030204" pitchFamily="34" charset="0"/>
              </a:rPr>
              <a:t>Children will be taught new graphemes and alternative pronunciations for these graphemes.</a:t>
            </a:r>
          </a:p>
          <a:p>
            <a:endParaRPr lang="en-GB" dirty="0">
              <a:solidFill>
                <a:srgbClr val="000000"/>
              </a:solidFill>
              <a:latin typeface="+mj-lt"/>
              <a:cs typeface="Calibri" panose="020F0502020204030204" pitchFamily="34" charset="0"/>
            </a:endParaRPr>
          </a:p>
          <a:p>
            <a:r>
              <a:rPr lang="en-GB" b="1" dirty="0">
                <a:solidFill>
                  <a:srgbClr val="000000"/>
                </a:solidFill>
                <a:latin typeface="+mj-lt"/>
                <a:cs typeface="Calibri" panose="020F0502020204030204" pitchFamily="34" charset="0"/>
              </a:rPr>
              <a:t>Digraphs (2 letters that make a sound): </a:t>
            </a:r>
            <a:r>
              <a:rPr lang="en-GB" dirty="0" err="1">
                <a:solidFill>
                  <a:srgbClr val="000000"/>
                </a:solidFill>
                <a:latin typeface="+mj-lt"/>
                <a:cs typeface="Calibri" panose="020F0502020204030204" pitchFamily="34" charset="0"/>
              </a:rPr>
              <a:t>wh</a:t>
            </a:r>
            <a:r>
              <a:rPr lang="en-GB" dirty="0">
                <a:solidFill>
                  <a:srgbClr val="000000"/>
                </a:solidFill>
                <a:latin typeface="+mj-lt"/>
                <a:cs typeface="Calibri" panose="020F0502020204030204" pitchFamily="34" charset="0"/>
              </a:rPr>
              <a:t>, ph, ay, </a:t>
            </a:r>
            <a:r>
              <a:rPr lang="en-GB" dirty="0" err="1">
                <a:solidFill>
                  <a:srgbClr val="000000"/>
                </a:solidFill>
                <a:latin typeface="+mj-lt"/>
                <a:cs typeface="Calibri" panose="020F0502020204030204" pitchFamily="34" charset="0"/>
              </a:rPr>
              <a:t>ou</a:t>
            </a:r>
            <a:r>
              <a:rPr lang="en-GB" dirty="0">
                <a:solidFill>
                  <a:srgbClr val="000000"/>
                </a:solidFill>
                <a:latin typeface="+mj-lt"/>
                <a:cs typeface="Calibri" panose="020F0502020204030204" pitchFamily="34" charset="0"/>
              </a:rPr>
              <a:t>, </a:t>
            </a:r>
            <a:r>
              <a:rPr lang="en-GB" dirty="0" err="1">
                <a:solidFill>
                  <a:srgbClr val="000000"/>
                </a:solidFill>
                <a:latin typeface="+mj-lt"/>
                <a:cs typeface="Calibri" panose="020F0502020204030204" pitchFamily="34" charset="0"/>
              </a:rPr>
              <a:t>ie</a:t>
            </a:r>
            <a:r>
              <a:rPr lang="en-GB" dirty="0">
                <a:solidFill>
                  <a:srgbClr val="000000"/>
                </a:solidFill>
                <a:latin typeface="+mj-lt"/>
                <a:cs typeface="Calibri" panose="020F0502020204030204" pitchFamily="34" charset="0"/>
              </a:rPr>
              <a:t>, ea, oy, </a:t>
            </a:r>
            <a:r>
              <a:rPr lang="en-GB" dirty="0" err="1">
                <a:solidFill>
                  <a:srgbClr val="000000"/>
                </a:solidFill>
                <a:latin typeface="+mj-lt"/>
                <a:cs typeface="Calibri" panose="020F0502020204030204" pitchFamily="34" charset="0"/>
              </a:rPr>
              <a:t>ir</a:t>
            </a:r>
            <a:r>
              <a:rPr lang="en-GB" dirty="0">
                <a:solidFill>
                  <a:srgbClr val="000000"/>
                </a:solidFill>
                <a:latin typeface="+mj-lt"/>
                <a:cs typeface="Calibri" panose="020F0502020204030204" pitchFamily="34" charset="0"/>
              </a:rPr>
              <a:t>, </a:t>
            </a:r>
            <a:r>
              <a:rPr lang="en-GB" dirty="0" err="1">
                <a:solidFill>
                  <a:srgbClr val="000000"/>
                </a:solidFill>
                <a:latin typeface="+mj-lt"/>
                <a:cs typeface="Calibri" panose="020F0502020204030204" pitchFamily="34" charset="0"/>
              </a:rPr>
              <a:t>ue</a:t>
            </a:r>
            <a:r>
              <a:rPr lang="en-GB" dirty="0">
                <a:solidFill>
                  <a:srgbClr val="000000"/>
                </a:solidFill>
                <a:latin typeface="+mj-lt"/>
                <a:cs typeface="Calibri" panose="020F0502020204030204" pitchFamily="34" charset="0"/>
              </a:rPr>
              <a:t>, aw, </a:t>
            </a:r>
            <a:r>
              <a:rPr lang="en-GB" dirty="0" err="1">
                <a:solidFill>
                  <a:srgbClr val="000000"/>
                </a:solidFill>
                <a:latin typeface="+mj-lt"/>
                <a:cs typeface="Calibri" panose="020F0502020204030204" pitchFamily="34" charset="0"/>
              </a:rPr>
              <a:t>ew</a:t>
            </a:r>
            <a:r>
              <a:rPr lang="en-GB" dirty="0">
                <a:solidFill>
                  <a:srgbClr val="000000"/>
                </a:solidFill>
                <a:latin typeface="+mj-lt"/>
                <a:cs typeface="Calibri" panose="020F0502020204030204" pitchFamily="34" charset="0"/>
              </a:rPr>
              <a:t>, </a:t>
            </a:r>
            <a:r>
              <a:rPr lang="en-GB" dirty="0" err="1">
                <a:solidFill>
                  <a:srgbClr val="000000"/>
                </a:solidFill>
                <a:latin typeface="+mj-lt"/>
                <a:cs typeface="Calibri" panose="020F0502020204030204" pitchFamily="34" charset="0"/>
              </a:rPr>
              <a:t>oe</a:t>
            </a:r>
            <a:r>
              <a:rPr lang="en-GB" dirty="0">
                <a:solidFill>
                  <a:srgbClr val="000000"/>
                </a:solidFill>
                <a:latin typeface="+mj-lt"/>
                <a:cs typeface="Calibri" panose="020F0502020204030204" pitchFamily="34" charset="0"/>
              </a:rPr>
              <a:t>, au</a:t>
            </a:r>
          </a:p>
          <a:p>
            <a:pPr marL="0" indent="0">
              <a:buNone/>
            </a:pPr>
            <a:endParaRPr lang="en-GB" dirty="0">
              <a:solidFill>
                <a:srgbClr val="000000"/>
              </a:solidFill>
              <a:latin typeface="+mj-lt"/>
              <a:cs typeface="Calibri" panose="020F0502020204030204" pitchFamily="34" charset="0"/>
            </a:endParaRPr>
          </a:p>
          <a:p>
            <a:r>
              <a:rPr lang="en-GB" b="1" dirty="0">
                <a:solidFill>
                  <a:srgbClr val="000000"/>
                </a:solidFill>
                <a:latin typeface="+mj-lt"/>
                <a:cs typeface="Calibri" panose="020F0502020204030204" pitchFamily="34" charset="0"/>
              </a:rPr>
              <a:t>Trigraphs</a:t>
            </a:r>
            <a:r>
              <a:rPr lang="en-GB" dirty="0">
                <a:solidFill>
                  <a:srgbClr val="000000"/>
                </a:solidFill>
                <a:latin typeface="+mj-lt"/>
                <a:cs typeface="Calibri" panose="020F0502020204030204" pitchFamily="34" charset="0"/>
              </a:rPr>
              <a:t> </a:t>
            </a:r>
            <a:r>
              <a:rPr lang="en-GB" b="1" dirty="0">
                <a:solidFill>
                  <a:srgbClr val="000000"/>
                </a:solidFill>
                <a:latin typeface="+mj-lt"/>
                <a:cs typeface="Calibri" panose="020F0502020204030204" pitchFamily="34" charset="0"/>
              </a:rPr>
              <a:t>(3 letters that make a sound): </a:t>
            </a:r>
            <a:r>
              <a:rPr lang="en-GB" dirty="0" err="1">
                <a:solidFill>
                  <a:srgbClr val="000000"/>
                </a:solidFill>
                <a:latin typeface="+mj-lt"/>
                <a:cs typeface="Calibri" panose="020F0502020204030204" pitchFamily="34" charset="0"/>
              </a:rPr>
              <a:t>igh</a:t>
            </a:r>
            <a:r>
              <a:rPr lang="en-GB" dirty="0">
                <a:solidFill>
                  <a:srgbClr val="000000"/>
                </a:solidFill>
                <a:latin typeface="+mj-lt"/>
                <a:cs typeface="Calibri" panose="020F0502020204030204" pitchFamily="34" charset="0"/>
              </a:rPr>
              <a:t>, air, ear, </a:t>
            </a:r>
            <a:r>
              <a:rPr lang="en-GB" dirty="0" err="1">
                <a:solidFill>
                  <a:srgbClr val="000000"/>
                </a:solidFill>
                <a:latin typeface="+mj-lt"/>
                <a:cs typeface="Calibri" panose="020F0502020204030204" pitchFamily="34" charset="0"/>
              </a:rPr>
              <a:t>oor</a:t>
            </a:r>
            <a:r>
              <a:rPr lang="en-GB" dirty="0">
                <a:solidFill>
                  <a:srgbClr val="000000"/>
                </a:solidFill>
                <a:latin typeface="+mj-lt"/>
                <a:cs typeface="Calibri" panose="020F0502020204030204" pitchFamily="34" charset="0"/>
              </a:rPr>
              <a:t>, </a:t>
            </a:r>
            <a:r>
              <a:rPr lang="en-GB" dirty="0" err="1">
                <a:solidFill>
                  <a:srgbClr val="000000"/>
                </a:solidFill>
                <a:latin typeface="+mj-lt"/>
                <a:cs typeface="Calibri" panose="020F0502020204030204" pitchFamily="34" charset="0"/>
              </a:rPr>
              <a:t>dge</a:t>
            </a:r>
            <a:r>
              <a:rPr lang="en-GB" dirty="0">
                <a:solidFill>
                  <a:srgbClr val="000000"/>
                </a:solidFill>
                <a:latin typeface="+mj-lt"/>
                <a:cs typeface="Calibri" panose="020F0502020204030204" pitchFamily="34" charset="0"/>
              </a:rPr>
              <a:t>, tch</a:t>
            </a:r>
          </a:p>
          <a:p>
            <a:endParaRPr lang="en-GB" dirty="0">
              <a:solidFill>
                <a:srgbClr val="000000"/>
              </a:solidFill>
              <a:latin typeface="+mj-lt"/>
              <a:cs typeface="Calibri" panose="020F0502020204030204" pitchFamily="34" charset="0"/>
            </a:endParaRPr>
          </a:p>
          <a:p>
            <a:r>
              <a:rPr lang="en-GB" b="1" dirty="0">
                <a:solidFill>
                  <a:srgbClr val="000000"/>
                </a:solidFill>
                <a:latin typeface="+mj-lt"/>
                <a:cs typeface="Calibri" panose="020F0502020204030204" pitchFamily="34" charset="0"/>
              </a:rPr>
              <a:t> Split digraphs: </a:t>
            </a:r>
            <a:r>
              <a:rPr lang="en-GB" dirty="0">
                <a:solidFill>
                  <a:srgbClr val="000000"/>
                </a:solidFill>
                <a:latin typeface="+mj-lt"/>
                <a:cs typeface="Calibri" panose="020F0502020204030204" pitchFamily="34" charset="0"/>
              </a:rPr>
              <a:t>a-e, e-e, </a:t>
            </a:r>
            <a:r>
              <a:rPr lang="en-GB" dirty="0" err="1">
                <a:solidFill>
                  <a:srgbClr val="000000"/>
                </a:solidFill>
                <a:latin typeface="+mj-lt"/>
                <a:cs typeface="Calibri" panose="020F0502020204030204" pitchFamily="34" charset="0"/>
              </a:rPr>
              <a:t>i</a:t>
            </a:r>
            <a:r>
              <a:rPr lang="en-GB" dirty="0">
                <a:solidFill>
                  <a:srgbClr val="000000"/>
                </a:solidFill>
                <a:latin typeface="+mj-lt"/>
                <a:cs typeface="Calibri" panose="020F0502020204030204" pitchFamily="34" charset="0"/>
              </a:rPr>
              <a:t>-e, o-e, u-e</a:t>
            </a:r>
          </a:p>
        </p:txBody>
      </p:sp>
      <p:sp>
        <p:nvSpPr>
          <p:cNvPr id="4" name="Footer Placeholder 2">
            <a:extLst>
              <a:ext uri="{FF2B5EF4-FFF2-40B4-BE49-F238E27FC236}">
                <a16:creationId xmlns:a16="http://schemas.microsoft.com/office/drawing/2014/main" id="{F8872ADB-70CC-48A8-AD8D-8C1FAE20CC1A}"/>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
        <p:nvSpPr>
          <p:cNvPr id="5" name="Slide Number Placeholder 3">
            <a:extLst>
              <a:ext uri="{FF2B5EF4-FFF2-40B4-BE49-F238E27FC236}">
                <a16:creationId xmlns:a16="http://schemas.microsoft.com/office/drawing/2014/main" id="{08202DE9-3D81-483B-9DE6-D334A0AB4F4F}"/>
              </a:ext>
            </a:extLst>
          </p:cNvPr>
          <p:cNvSpPr>
            <a:spLocks noGrp="1"/>
          </p:cNvSpPr>
          <p:nvPr>
            <p:ph type="sldNum" sz="quarter" idx="12"/>
          </p:nvPr>
        </p:nvSpPr>
        <p:spPr>
          <a:xfrm>
            <a:off x="11163743" y="5945824"/>
            <a:ext cx="642257" cy="365125"/>
          </a:xfrm>
        </p:spPr>
        <p:txBody>
          <a:bodyPr/>
          <a:lstStyle/>
          <a:p>
            <a:fld id="{98C0CDE5-970C-4CC4-BF43-0DA127E73E82}" type="slidenum">
              <a:rPr lang="en-US" smtClean="0"/>
              <a:pPr/>
              <a:t>16</a:t>
            </a:fld>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DDB7865-AB59-4F25-956C-47AE97697EFA}"/>
              </a:ext>
            </a:extLst>
          </p:cNvPr>
          <p:cNvSpPr>
            <a:spLocks noGrp="1"/>
          </p:cNvSpPr>
          <p:nvPr>
            <p:ph type="ftr" sz="quarter" idx="11"/>
          </p:nvPr>
        </p:nvSpPr>
        <p:spPr/>
        <p:txBody>
          <a:bodyPr/>
          <a:lstStyle/>
          <a:p>
            <a:r>
              <a:rPr lang="en-US" noProof="0"/>
              <a:t>ADD A FOOTER</a:t>
            </a:r>
            <a:endParaRPr lang="en-US" noProof="0" dirty="0"/>
          </a:p>
        </p:txBody>
      </p:sp>
      <p:sp>
        <p:nvSpPr>
          <p:cNvPr id="3" name="Slide Number Placeholder 2">
            <a:extLst>
              <a:ext uri="{FF2B5EF4-FFF2-40B4-BE49-F238E27FC236}">
                <a16:creationId xmlns:a16="http://schemas.microsoft.com/office/drawing/2014/main" id="{B53B2DDD-E51E-45D7-A43D-D8ECB1F27963}"/>
              </a:ext>
            </a:extLst>
          </p:cNvPr>
          <p:cNvSpPr>
            <a:spLocks noGrp="1"/>
          </p:cNvSpPr>
          <p:nvPr>
            <p:ph type="sldNum" sz="quarter" idx="12"/>
          </p:nvPr>
        </p:nvSpPr>
        <p:spPr>
          <a:xfrm>
            <a:off x="11637271" y="6128386"/>
            <a:ext cx="642257" cy="365125"/>
          </a:xfrm>
        </p:spPr>
        <p:txBody>
          <a:bodyPr/>
          <a:lstStyle/>
          <a:p>
            <a:fld id="{98C0CDE5-970C-4CC4-BF43-0DA127E73E82}" type="slidenum">
              <a:rPr lang="en-US" noProof="0" smtClean="0"/>
              <a:t>17</a:t>
            </a:fld>
            <a:endParaRPr lang="en-US" noProof="0" dirty="0"/>
          </a:p>
        </p:txBody>
      </p:sp>
      <p:pic>
        <p:nvPicPr>
          <p:cNvPr id="1026" name="Picture 2">
            <a:extLst>
              <a:ext uri="{FF2B5EF4-FFF2-40B4-BE49-F238E27FC236}">
                <a16:creationId xmlns:a16="http://schemas.microsoft.com/office/drawing/2014/main" id="{BB299466-9E69-4FFE-8A17-E3ACCA2B0A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224" y="127945"/>
            <a:ext cx="11579225" cy="6730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87330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sz="quarter" idx="1"/>
          </p:nvPr>
        </p:nvSpPr>
        <p:spPr>
          <a:xfrm>
            <a:off x="2085110" y="3818746"/>
            <a:ext cx="8604448" cy="1815882"/>
          </a:xfrm>
        </p:spPr>
        <p:txBody>
          <a:bodyPr>
            <a:normAutofit/>
          </a:bodyPr>
          <a:lstStyle/>
          <a:p>
            <a:pPr>
              <a:buFont typeface="Arial" charset="0"/>
              <a:buNone/>
              <a:defRPr/>
            </a:pPr>
            <a:r>
              <a:rPr lang="en-US" sz="3200" dirty="0">
                <a:solidFill>
                  <a:srgbClr val="000000"/>
                </a:solidFill>
                <a:latin typeface="+mj-lt"/>
                <a:cs typeface="Calibri" panose="020F0502020204030204" pitchFamily="34" charset="0"/>
              </a:rPr>
              <a:t>   It is </a:t>
            </a:r>
            <a:r>
              <a:rPr lang="en-US" sz="3200" dirty="0" err="1">
                <a:solidFill>
                  <a:srgbClr val="000000"/>
                </a:solidFill>
                <a:latin typeface="+mj-lt"/>
                <a:cs typeface="Calibri" panose="020F0502020204030204" pitchFamily="34" charset="0"/>
              </a:rPr>
              <a:t>tighm</a:t>
            </a:r>
            <a:r>
              <a:rPr lang="en-US" sz="3200" dirty="0">
                <a:solidFill>
                  <a:srgbClr val="000000"/>
                </a:solidFill>
                <a:latin typeface="+mj-lt"/>
                <a:cs typeface="Calibri" panose="020F0502020204030204" pitchFamily="34" charset="0"/>
              </a:rPr>
              <a:t> too </a:t>
            </a:r>
            <a:r>
              <a:rPr lang="en-US" sz="3200" dirty="0" err="1">
                <a:solidFill>
                  <a:srgbClr val="000000"/>
                </a:solidFill>
                <a:latin typeface="+mj-lt"/>
                <a:cs typeface="Calibri" panose="020F0502020204030204" pitchFamily="34" charset="0"/>
              </a:rPr>
              <a:t>gow</a:t>
            </a:r>
            <a:r>
              <a:rPr lang="en-US" sz="3200" dirty="0">
                <a:solidFill>
                  <a:srgbClr val="000000"/>
                </a:solidFill>
                <a:latin typeface="+mj-lt"/>
                <a:cs typeface="Calibri" panose="020F0502020204030204" pitchFamily="34" charset="0"/>
              </a:rPr>
              <a:t> </a:t>
            </a:r>
            <a:r>
              <a:rPr lang="en-US" sz="3200" dirty="0" err="1">
                <a:solidFill>
                  <a:srgbClr val="000000"/>
                </a:solidFill>
                <a:latin typeface="+mj-lt"/>
                <a:cs typeface="Calibri" panose="020F0502020204030204" pitchFamily="34" charset="0"/>
              </a:rPr>
              <a:t>hoam</a:t>
            </a:r>
            <a:r>
              <a:rPr lang="en-US" sz="3200" dirty="0">
                <a:solidFill>
                  <a:srgbClr val="000000"/>
                </a:solidFill>
                <a:latin typeface="+mj-lt"/>
                <a:cs typeface="Calibri" panose="020F0502020204030204" pitchFamily="34" charset="0"/>
              </a:rPr>
              <a:t> sed v </a:t>
            </a:r>
            <a:r>
              <a:rPr lang="en-US" sz="3200" dirty="0" err="1">
                <a:solidFill>
                  <a:srgbClr val="000000"/>
                </a:solidFill>
                <a:latin typeface="+mj-lt"/>
                <a:cs typeface="Calibri" panose="020F0502020204030204" pitchFamily="34" charset="0"/>
              </a:rPr>
              <a:t>katorpilla</a:t>
            </a:r>
            <a:r>
              <a:rPr lang="en-US" sz="3200" dirty="0">
                <a:solidFill>
                  <a:srgbClr val="000000"/>
                </a:solidFill>
                <a:latin typeface="+mj-lt"/>
                <a:cs typeface="Calibri" panose="020F0502020204030204" pitchFamily="34" charset="0"/>
              </a:rPr>
              <a:t>. But </a:t>
            </a:r>
            <a:r>
              <a:rPr lang="en-US" sz="3200" dirty="0" err="1">
                <a:solidFill>
                  <a:srgbClr val="000000"/>
                </a:solidFill>
                <a:latin typeface="+mj-lt"/>
                <a:cs typeface="Calibri" panose="020F0502020204030204" pitchFamily="34" charset="0"/>
              </a:rPr>
              <a:t>iy</a:t>
            </a:r>
            <a:r>
              <a:rPr lang="en-US" sz="3200" dirty="0">
                <a:solidFill>
                  <a:srgbClr val="000000"/>
                </a:solidFill>
                <a:latin typeface="+mj-lt"/>
                <a:cs typeface="Calibri" panose="020F0502020204030204" pitchFamily="34" charset="0"/>
              </a:rPr>
              <a:t> doat wont too </a:t>
            </a:r>
            <a:r>
              <a:rPr lang="en-US" sz="3200" dirty="0" err="1">
                <a:solidFill>
                  <a:srgbClr val="000000"/>
                </a:solidFill>
                <a:latin typeface="+mj-lt"/>
                <a:cs typeface="Calibri" panose="020F0502020204030204" pitchFamily="34" charset="0"/>
              </a:rPr>
              <a:t>gow</a:t>
            </a:r>
            <a:r>
              <a:rPr lang="en-US" sz="3200" dirty="0">
                <a:solidFill>
                  <a:srgbClr val="000000"/>
                </a:solidFill>
                <a:latin typeface="+mj-lt"/>
                <a:cs typeface="Calibri" panose="020F0502020204030204" pitchFamily="34" charset="0"/>
              </a:rPr>
              <a:t> </a:t>
            </a:r>
            <a:r>
              <a:rPr lang="en-US" sz="3200" dirty="0" err="1">
                <a:solidFill>
                  <a:srgbClr val="000000"/>
                </a:solidFill>
                <a:latin typeface="+mj-lt"/>
                <a:cs typeface="Calibri" panose="020F0502020204030204" pitchFamily="34" charset="0"/>
              </a:rPr>
              <a:t>howm</a:t>
            </a:r>
            <a:r>
              <a:rPr lang="en-US" sz="3200" dirty="0">
                <a:solidFill>
                  <a:srgbClr val="000000"/>
                </a:solidFill>
                <a:latin typeface="+mj-lt"/>
                <a:cs typeface="Calibri" panose="020F0502020204030204" pitchFamily="34" charset="0"/>
              </a:rPr>
              <a:t> sed </a:t>
            </a:r>
            <a:r>
              <a:rPr lang="en-US" sz="3200" dirty="0" err="1">
                <a:solidFill>
                  <a:srgbClr val="000000"/>
                </a:solidFill>
                <a:latin typeface="+mj-lt"/>
                <a:cs typeface="Calibri" panose="020F0502020204030204" pitchFamily="34" charset="0"/>
              </a:rPr>
              <a:t>th</a:t>
            </a:r>
            <a:r>
              <a:rPr lang="en-US" sz="3200" dirty="0">
                <a:solidFill>
                  <a:srgbClr val="000000"/>
                </a:solidFill>
                <a:latin typeface="+mj-lt"/>
                <a:cs typeface="Calibri" panose="020F0502020204030204" pitchFamily="34" charset="0"/>
              </a:rPr>
              <a:t> butt or </a:t>
            </a:r>
            <a:r>
              <a:rPr lang="en-US" sz="3200" dirty="0" err="1">
                <a:solidFill>
                  <a:srgbClr val="000000"/>
                </a:solidFill>
                <a:latin typeface="+mj-lt"/>
                <a:cs typeface="Calibri" panose="020F0502020204030204" pitchFamily="34" charset="0"/>
              </a:rPr>
              <a:t>flie</a:t>
            </a:r>
            <a:r>
              <a:rPr lang="en-US" sz="3200" dirty="0">
                <a:solidFill>
                  <a:srgbClr val="000000"/>
                </a:solidFill>
                <a:latin typeface="+mj-lt"/>
                <a:cs typeface="Calibri" panose="020F0502020204030204" pitchFamily="34" charset="0"/>
              </a:rPr>
              <a:t>. </a:t>
            </a:r>
            <a:r>
              <a:rPr lang="en-US" sz="3200" dirty="0" err="1">
                <a:solidFill>
                  <a:srgbClr val="000000"/>
                </a:solidFill>
                <a:latin typeface="+mj-lt"/>
                <a:cs typeface="Calibri" panose="020F0502020204030204" pitchFamily="34" charset="0"/>
              </a:rPr>
              <a:t>Iy</a:t>
            </a:r>
            <a:r>
              <a:rPr lang="en-US" sz="3200" dirty="0">
                <a:solidFill>
                  <a:srgbClr val="000000"/>
                </a:solidFill>
                <a:latin typeface="+mj-lt"/>
                <a:cs typeface="Calibri" panose="020F0502020204030204" pitchFamily="34" charset="0"/>
              </a:rPr>
              <a:t> wot to </a:t>
            </a:r>
            <a:r>
              <a:rPr lang="en-US" sz="3200" dirty="0" err="1">
                <a:solidFill>
                  <a:srgbClr val="000000"/>
                </a:solidFill>
                <a:latin typeface="+mj-lt"/>
                <a:cs typeface="Calibri" panose="020F0502020204030204" pitchFamily="34" charset="0"/>
              </a:rPr>
              <a:t>stai</a:t>
            </a:r>
            <a:r>
              <a:rPr lang="en-US" sz="3200" dirty="0">
                <a:solidFill>
                  <a:srgbClr val="000000"/>
                </a:solidFill>
                <a:latin typeface="+mj-lt"/>
                <a:cs typeface="Calibri" panose="020F0502020204030204" pitchFamily="34" charset="0"/>
              </a:rPr>
              <a:t> </a:t>
            </a:r>
            <a:r>
              <a:rPr lang="en-US" sz="3200" dirty="0" err="1">
                <a:solidFill>
                  <a:srgbClr val="000000"/>
                </a:solidFill>
                <a:latin typeface="+mj-lt"/>
                <a:cs typeface="Calibri" panose="020F0502020204030204" pitchFamily="34" charset="0"/>
              </a:rPr>
              <a:t>heyr</a:t>
            </a:r>
            <a:r>
              <a:rPr lang="en-US" sz="3200" dirty="0">
                <a:solidFill>
                  <a:srgbClr val="000000"/>
                </a:solidFill>
                <a:latin typeface="+mj-lt"/>
                <a:cs typeface="Calibri" panose="020F0502020204030204" pitchFamily="34" charset="0"/>
              </a:rPr>
              <a:t>. </a:t>
            </a:r>
            <a:endParaRPr lang="en-US" sz="3200" dirty="0">
              <a:solidFill>
                <a:srgbClr val="000000"/>
              </a:solidFill>
              <a:latin typeface="+mj-lt"/>
            </a:endParaRPr>
          </a:p>
        </p:txBody>
      </p:sp>
      <p:sp>
        <p:nvSpPr>
          <p:cNvPr id="2" name="Rectangle 1"/>
          <p:cNvSpPr/>
          <p:nvPr/>
        </p:nvSpPr>
        <p:spPr>
          <a:xfrm>
            <a:off x="2264622" y="1766457"/>
            <a:ext cx="8424936" cy="1815882"/>
          </a:xfrm>
          <a:prstGeom prst="rect">
            <a:avLst/>
          </a:prstGeom>
        </p:spPr>
        <p:txBody>
          <a:bodyPr wrap="square">
            <a:spAutoFit/>
          </a:bodyPr>
          <a:lstStyle/>
          <a:p>
            <a:r>
              <a:rPr lang="en-GB" sz="2800" dirty="0">
                <a:solidFill>
                  <a:srgbClr val="000000"/>
                </a:solidFill>
                <a:latin typeface="+mj-lt"/>
                <a:cs typeface="Calibri" panose="020F0502020204030204" pitchFamily="34" charset="0"/>
              </a:rPr>
              <a:t>Children’s spelling should be phonetically accurate, although it may still be a little unconventional at times. Spelling usually lags behind reading, as it is harder. Example:</a:t>
            </a:r>
          </a:p>
        </p:txBody>
      </p:sp>
      <p:sp>
        <p:nvSpPr>
          <p:cNvPr id="5" name="Footer Placeholder 2">
            <a:extLst>
              <a:ext uri="{FF2B5EF4-FFF2-40B4-BE49-F238E27FC236}">
                <a16:creationId xmlns:a16="http://schemas.microsoft.com/office/drawing/2014/main" id="{63C955D4-C05A-4DBF-89C8-6E4413DC93A5}"/>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
        <p:nvSpPr>
          <p:cNvPr id="6" name="Title 1">
            <a:extLst>
              <a:ext uri="{FF2B5EF4-FFF2-40B4-BE49-F238E27FC236}">
                <a16:creationId xmlns:a16="http://schemas.microsoft.com/office/drawing/2014/main" id="{C227D0FD-6CFE-41FF-A08C-9FFF5B35843F}"/>
              </a:ext>
            </a:extLst>
          </p:cNvPr>
          <p:cNvSpPr>
            <a:spLocks noGrp="1"/>
          </p:cNvSpPr>
          <p:nvPr>
            <p:ph type="title"/>
          </p:nvPr>
        </p:nvSpPr>
        <p:spPr>
          <a:xfrm rot="21171691">
            <a:off x="580564" y="433185"/>
            <a:ext cx="4114800" cy="1138138"/>
          </a:xfrm>
        </p:spPr>
        <p:txBody>
          <a:bodyPr>
            <a:normAutofit/>
          </a:bodyPr>
          <a:lstStyle/>
          <a:p>
            <a:pPr algn="ctr"/>
            <a:r>
              <a:rPr lang="en-GB" sz="4800" dirty="0">
                <a:solidFill>
                  <a:srgbClr val="000000"/>
                </a:solidFill>
                <a:latin typeface="XCCW Joined 10a" panose="03050602040000000000" pitchFamily="66" charset="0"/>
                <a:cs typeface="Calibri" panose="020F0502020204030204" pitchFamily="34" charset="0"/>
              </a:rPr>
              <a:t>Spelling</a:t>
            </a:r>
          </a:p>
        </p:txBody>
      </p:sp>
      <p:sp>
        <p:nvSpPr>
          <p:cNvPr id="7" name="Slide Number Placeholder 3">
            <a:extLst>
              <a:ext uri="{FF2B5EF4-FFF2-40B4-BE49-F238E27FC236}">
                <a16:creationId xmlns:a16="http://schemas.microsoft.com/office/drawing/2014/main" id="{FC23C513-5329-4D45-B5D4-9BC3398A745B}"/>
              </a:ext>
            </a:extLst>
          </p:cNvPr>
          <p:cNvSpPr>
            <a:spLocks noGrp="1"/>
          </p:cNvSpPr>
          <p:nvPr>
            <p:ph type="sldNum" sz="quarter" idx="12"/>
          </p:nvPr>
        </p:nvSpPr>
        <p:spPr>
          <a:xfrm>
            <a:off x="11163743" y="5945824"/>
            <a:ext cx="642257" cy="365125"/>
          </a:xfrm>
        </p:spPr>
        <p:txBody>
          <a:bodyPr/>
          <a:lstStyle/>
          <a:p>
            <a:fld id="{98C0CDE5-970C-4CC4-BF43-0DA127E73E82}" type="slidenum">
              <a:rPr lang="en-US" smtClean="0"/>
              <a:pPr/>
              <a:t>18</a:t>
            </a:fld>
            <a:endParaRPr lang="en-US" dirty="0"/>
          </a:p>
        </p:txBody>
      </p:sp>
    </p:spTree>
    <p:extLst>
      <p:ext uri="{BB962C8B-B14F-4D97-AF65-F5344CB8AC3E}">
        <p14:creationId xmlns:p14="http://schemas.microsoft.com/office/powerpoint/2010/main" val="2561695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sz="quarter" idx="1"/>
          </p:nvPr>
        </p:nvSpPr>
        <p:spPr>
          <a:xfrm>
            <a:off x="489652" y="2027131"/>
            <a:ext cx="10820032" cy="4466380"/>
          </a:xfrm>
        </p:spPr>
        <p:txBody>
          <a:bodyPr>
            <a:normAutofit/>
          </a:bodyPr>
          <a:lstStyle/>
          <a:p>
            <a:pPr>
              <a:defRPr/>
            </a:pPr>
            <a:r>
              <a:rPr lang="en-GB" sz="2400" dirty="0">
                <a:solidFill>
                  <a:srgbClr val="000000"/>
                </a:solidFill>
                <a:latin typeface="Comic Sans MS" panose="030F0702030302020204" pitchFamily="66" charset="0"/>
              </a:rPr>
              <a:t>Statutory Assessment for all Year 1 pupils in England</a:t>
            </a:r>
          </a:p>
          <a:p>
            <a:pPr>
              <a:defRPr/>
            </a:pPr>
            <a:r>
              <a:rPr lang="en-GB" sz="2400" dirty="0">
                <a:solidFill>
                  <a:srgbClr val="000000"/>
                </a:solidFill>
                <a:latin typeface="Comic Sans MS" panose="030F0702030302020204" pitchFamily="66" charset="0"/>
              </a:rPr>
              <a:t>Designed to confirm whether pupils have learnt phonics sounds, decoding and blending to an appropriate standard and will identify pupils who need extra help to improve their skills. </a:t>
            </a:r>
          </a:p>
          <a:p>
            <a:pPr>
              <a:defRPr/>
            </a:pPr>
            <a:r>
              <a:rPr lang="en-GB" sz="2400" dirty="0">
                <a:solidFill>
                  <a:srgbClr val="000000"/>
                </a:solidFill>
                <a:latin typeface="Comic Sans MS" panose="030F0702030302020204" pitchFamily="66" charset="0"/>
              </a:rPr>
              <a:t>The check consists of 20 real words and 20 alien-words that pupils read aloud.</a:t>
            </a:r>
          </a:p>
          <a:p>
            <a:pPr>
              <a:defRPr/>
            </a:pPr>
            <a:r>
              <a:rPr lang="en-GB" sz="2400" dirty="0">
                <a:solidFill>
                  <a:srgbClr val="000000"/>
                </a:solidFill>
                <a:latin typeface="Comic Sans MS" panose="030F0702030302020204" pitchFamily="66" charset="0"/>
              </a:rPr>
              <a:t>Schools must administer the phonics screening check within the 1-week period from Monday 14 June 2027. </a:t>
            </a:r>
            <a:r>
              <a:rPr lang="en-GB" sz="800" dirty="0">
                <a:solidFill>
                  <a:srgbClr val="000000"/>
                </a:solidFill>
                <a:latin typeface="Comic Sans MS" panose="030F0702030302020204" pitchFamily="66" charset="0"/>
              </a:rPr>
              <a:t>(https://www.gov.uk/guidance/primary-assessments-future-dates)</a:t>
            </a:r>
          </a:p>
          <a:p>
            <a:pPr>
              <a:defRPr/>
            </a:pPr>
            <a:r>
              <a:rPr lang="en-GB" sz="2400" dirty="0">
                <a:solidFill>
                  <a:srgbClr val="000000"/>
                </a:solidFill>
                <a:latin typeface="Comic Sans MS" panose="030F0702030302020204" pitchFamily="66" charset="0"/>
              </a:rPr>
              <a:t>If your child does not pass the Phonics screening check, they will sit it again in Year 2. Your child will receive further phonics support in Year 2.</a:t>
            </a:r>
          </a:p>
          <a:p>
            <a:pPr>
              <a:defRPr/>
            </a:pPr>
            <a:endParaRPr lang="en-GB" sz="1800" dirty="0">
              <a:solidFill>
                <a:srgbClr val="000000"/>
              </a:solidFill>
              <a:latin typeface="Comic Sans MS" panose="030F0702030302020204" pitchFamily="66" charset="0"/>
            </a:endParaRPr>
          </a:p>
          <a:p>
            <a:pPr>
              <a:buFont typeface="Arial" charset="0"/>
              <a:buNone/>
              <a:defRPr/>
            </a:pPr>
            <a:endParaRPr lang="en-US" sz="2400" dirty="0">
              <a:solidFill>
                <a:srgbClr val="000000"/>
              </a:solidFill>
              <a:latin typeface="Comic Sans MS" panose="030F0702030302020204" pitchFamily="66" charset="0"/>
            </a:endParaRPr>
          </a:p>
        </p:txBody>
      </p:sp>
      <p:sp>
        <p:nvSpPr>
          <p:cNvPr id="7" name="Footer Placeholder 2">
            <a:extLst>
              <a:ext uri="{FF2B5EF4-FFF2-40B4-BE49-F238E27FC236}">
                <a16:creationId xmlns:a16="http://schemas.microsoft.com/office/drawing/2014/main" id="{8DDA8F30-78E1-4C4E-A81A-58F6AA0F80DF}"/>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
        <p:nvSpPr>
          <p:cNvPr id="8" name="Title 1">
            <a:extLst>
              <a:ext uri="{FF2B5EF4-FFF2-40B4-BE49-F238E27FC236}">
                <a16:creationId xmlns:a16="http://schemas.microsoft.com/office/drawing/2014/main" id="{74B95711-3F56-42CF-BC07-4CEDFF7A7112}"/>
              </a:ext>
            </a:extLst>
          </p:cNvPr>
          <p:cNvSpPr>
            <a:spLocks noGrp="1"/>
          </p:cNvSpPr>
          <p:nvPr>
            <p:ph type="title"/>
          </p:nvPr>
        </p:nvSpPr>
        <p:spPr>
          <a:xfrm rot="21171691">
            <a:off x="152474" y="346190"/>
            <a:ext cx="5642651" cy="1138138"/>
          </a:xfrm>
        </p:spPr>
        <p:txBody>
          <a:bodyPr>
            <a:noAutofit/>
          </a:bodyPr>
          <a:lstStyle/>
          <a:p>
            <a:pPr>
              <a:buFont typeface="Arial" charset="0"/>
              <a:buNone/>
              <a:defRPr/>
            </a:pPr>
            <a:r>
              <a:rPr lang="en-US" sz="2800" dirty="0">
                <a:solidFill>
                  <a:srgbClr val="000000"/>
                </a:solidFill>
                <a:latin typeface="XCCW Joined 10a" panose="03050602040000000000" pitchFamily="66" charset="0"/>
              </a:rPr>
              <a:t>What is the Phonics Screening Check?</a:t>
            </a:r>
          </a:p>
        </p:txBody>
      </p:sp>
      <p:sp>
        <p:nvSpPr>
          <p:cNvPr id="5" name="Slide Number Placeholder 3">
            <a:extLst>
              <a:ext uri="{FF2B5EF4-FFF2-40B4-BE49-F238E27FC236}">
                <a16:creationId xmlns:a16="http://schemas.microsoft.com/office/drawing/2014/main" id="{C785B020-CDA3-4A7A-AB78-6A80EAAC3C74}"/>
              </a:ext>
            </a:extLst>
          </p:cNvPr>
          <p:cNvSpPr>
            <a:spLocks noGrp="1"/>
          </p:cNvSpPr>
          <p:nvPr>
            <p:ph type="sldNum" sz="quarter" idx="12"/>
          </p:nvPr>
        </p:nvSpPr>
        <p:spPr>
          <a:xfrm>
            <a:off x="11163743" y="5945824"/>
            <a:ext cx="642257" cy="365125"/>
          </a:xfrm>
        </p:spPr>
        <p:txBody>
          <a:bodyPr/>
          <a:lstStyle/>
          <a:p>
            <a:fld id="{98C0CDE5-970C-4CC4-BF43-0DA127E73E82}" type="slidenum">
              <a:rPr lang="en-US" smtClean="0"/>
              <a:pPr/>
              <a:t>19</a:t>
            </a:fld>
            <a:endParaRPr lang="en-US" dirty="0"/>
          </a:p>
        </p:txBody>
      </p:sp>
    </p:spTree>
    <p:extLst>
      <p:ext uri="{BB962C8B-B14F-4D97-AF65-F5344CB8AC3E}">
        <p14:creationId xmlns:p14="http://schemas.microsoft.com/office/powerpoint/2010/main" val="3764569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980284" y="1682795"/>
            <a:ext cx="3107519" cy="4361118"/>
          </a:xfrm>
          <a:prstGeom prst="rect">
            <a:avLst/>
          </a:prstGeom>
        </p:spPr>
      </p:pic>
      <p:pic>
        <p:nvPicPr>
          <p:cNvPr id="3" name="Picture 2"/>
          <p:cNvPicPr>
            <a:picLocks noChangeAspect="1"/>
          </p:cNvPicPr>
          <p:nvPr/>
        </p:nvPicPr>
        <p:blipFill>
          <a:blip r:embed="rId4"/>
          <a:stretch>
            <a:fillRect/>
          </a:stretch>
        </p:blipFill>
        <p:spPr>
          <a:xfrm>
            <a:off x="2633629" y="1675989"/>
            <a:ext cx="3067946" cy="4361118"/>
          </a:xfrm>
          <a:prstGeom prst="rect">
            <a:avLst/>
          </a:prstGeom>
        </p:spPr>
      </p:pic>
      <p:sp>
        <p:nvSpPr>
          <p:cNvPr id="5" name="TextBox 4"/>
          <p:cNvSpPr txBox="1"/>
          <p:nvPr/>
        </p:nvSpPr>
        <p:spPr>
          <a:xfrm>
            <a:off x="3123486" y="6043913"/>
            <a:ext cx="2088232" cy="369332"/>
          </a:xfrm>
          <a:prstGeom prst="rect">
            <a:avLst/>
          </a:prstGeom>
          <a:noFill/>
        </p:spPr>
        <p:txBody>
          <a:bodyPr wrap="square" rtlCol="0">
            <a:spAutoFit/>
          </a:bodyPr>
          <a:lstStyle/>
          <a:p>
            <a:pPr algn="ctr"/>
            <a:r>
              <a:rPr lang="en-GB" dirty="0">
                <a:latin typeface="Comic Sans MS" panose="030F0702030302020204" pitchFamily="66" charset="0"/>
              </a:rPr>
              <a:t>Real words</a:t>
            </a:r>
          </a:p>
        </p:txBody>
      </p:sp>
      <p:sp>
        <p:nvSpPr>
          <p:cNvPr id="6" name="TextBox 5"/>
          <p:cNvSpPr txBox="1"/>
          <p:nvPr/>
        </p:nvSpPr>
        <p:spPr>
          <a:xfrm>
            <a:off x="7489927" y="6037107"/>
            <a:ext cx="2088232" cy="369332"/>
          </a:xfrm>
          <a:prstGeom prst="rect">
            <a:avLst/>
          </a:prstGeom>
          <a:noFill/>
        </p:spPr>
        <p:txBody>
          <a:bodyPr wrap="square" rtlCol="0">
            <a:spAutoFit/>
          </a:bodyPr>
          <a:lstStyle/>
          <a:p>
            <a:pPr algn="ctr"/>
            <a:r>
              <a:rPr lang="en-GB" dirty="0">
                <a:latin typeface="Comic Sans MS" panose="030F0702030302020204" pitchFamily="66" charset="0"/>
              </a:rPr>
              <a:t>‘Alien’ words</a:t>
            </a:r>
          </a:p>
        </p:txBody>
      </p:sp>
      <p:sp>
        <p:nvSpPr>
          <p:cNvPr id="7" name="Footer Placeholder 2">
            <a:extLst>
              <a:ext uri="{FF2B5EF4-FFF2-40B4-BE49-F238E27FC236}">
                <a16:creationId xmlns:a16="http://schemas.microsoft.com/office/drawing/2014/main" id="{8DDA8F30-78E1-4C4E-A81A-58F6AA0F80DF}"/>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
        <p:nvSpPr>
          <p:cNvPr id="8" name="Title 1">
            <a:extLst>
              <a:ext uri="{FF2B5EF4-FFF2-40B4-BE49-F238E27FC236}">
                <a16:creationId xmlns:a16="http://schemas.microsoft.com/office/drawing/2014/main" id="{74B95711-3F56-42CF-BC07-4CEDFF7A7112}"/>
              </a:ext>
            </a:extLst>
          </p:cNvPr>
          <p:cNvSpPr>
            <a:spLocks noGrp="1"/>
          </p:cNvSpPr>
          <p:nvPr>
            <p:ph type="title"/>
          </p:nvPr>
        </p:nvSpPr>
        <p:spPr>
          <a:xfrm rot="21171691">
            <a:off x="152474" y="346190"/>
            <a:ext cx="5642651" cy="1138138"/>
          </a:xfrm>
        </p:spPr>
        <p:txBody>
          <a:bodyPr>
            <a:noAutofit/>
          </a:bodyPr>
          <a:lstStyle/>
          <a:p>
            <a:pPr>
              <a:buFont typeface="Arial" charset="0"/>
              <a:buNone/>
              <a:defRPr/>
            </a:pPr>
            <a:r>
              <a:rPr lang="en-US" sz="2800" dirty="0">
                <a:solidFill>
                  <a:srgbClr val="000000"/>
                </a:solidFill>
                <a:latin typeface="XCCW Joined 10a" panose="03050602040000000000" pitchFamily="66" charset="0"/>
              </a:rPr>
              <a:t>What is the Phonics Screening Check?</a:t>
            </a:r>
          </a:p>
        </p:txBody>
      </p:sp>
      <p:sp>
        <p:nvSpPr>
          <p:cNvPr id="9" name="Slide Number Placeholder 3">
            <a:extLst>
              <a:ext uri="{FF2B5EF4-FFF2-40B4-BE49-F238E27FC236}">
                <a16:creationId xmlns:a16="http://schemas.microsoft.com/office/drawing/2014/main" id="{39F60D86-BB0C-4D32-AAF4-19DD4A677440}"/>
              </a:ext>
            </a:extLst>
          </p:cNvPr>
          <p:cNvSpPr>
            <a:spLocks noGrp="1"/>
          </p:cNvSpPr>
          <p:nvPr>
            <p:ph type="sldNum" sz="quarter" idx="12"/>
          </p:nvPr>
        </p:nvSpPr>
        <p:spPr>
          <a:xfrm>
            <a:off x="11163743" y="5945824"/>
            <a:ext cx="642257" cy="365125"/>
          </a:xfrm>
        </p:spPr>
        <p:txBody>
          <a:bodyPr/>
          <a:lstStyle/>
          <a:p>
            <a:fld id="{98C0CDE5-970C-4CC4-BF43-0DA127E73E82}" type="slidenum">
              <a:rPr lang="en-US" smtClean="0"/>
              <a:pPr/>
              <a:t>20</a:t>
            </a:fld>
            <a:endParaRPr lang="en-US" dirty="0"/>
          </a:p>
        </p:txBody>
      </p:sp>
    </p:spTree>
    <p:extLst>
      <p:ext uri="{BB962C8B-B14F-4D97-AF65-F5344CB8AC3E}">
        <p14:creationId xmlns:p14="http://schemas.microsoft.com/office/powerpoint/2010/main" val="30653861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487984" y="1029724"/>
            <a:ext cx="3933620" cy="734415"/>
          </a:xfrm>
        </p:spPr>
        <p:txBody>
          <a:bodyPr>
            <a:normAutofit/>
          </a:bodyPr>
          <a:lstStyle/>
          <a:p>
            <a:pPr algn="ctr"/>
            <a:r>
              <a:rPr lang="en-US" dirty="0">
                <a:solidFill>
                  <a:srgbClr val="000000"/>
                </a:solidFill>
                <a:latin typeface="XCCW Joined 10a" panose="03050602040000000000" pitchFamily="66" charset="0"/>
              </a:rPr>
              <a:t>Literacy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155576" y="2308932"/>
            <a:ext cx="5427078" cy="4412709"/>
          </a:xfrm>
        </p:spPr>
        <p:txBody>
          <a:bodyPr>
            <a:normAutofit/>
          </a:bodyPr>
          <a:lstStyle/>
          <a:p>
            <a:pPr marL="0" indent="0" algn="just">
              <a:buNone/>
            </a:pPr>
            <a:r>
              <a:rPr lang="en-GB" sz="2000" b="1" u="sng" dirty="0">
                <a:solidFill>
                  <a:srgbClr val="000000"/>
                </a:solidFill>
                <a:latin typeface="+mj-lt"/>
              </a:rPr>
              <a:t>Year 1: (statutory requirement)</a:t>
            </a:r>
          </a:p>
          <a:p>
            <a:pPr marL="0" indent="0" algn="just">
              <a:buNone/>
            </a:pPr>
            <a:endParaRPr lang="en-GB" sz="2000" b="1" u="sng" dirty="0">
              <a:solidFill>
                <a:srgbClr val="000000"/>
              </a:solidFill>
              <a:latin typeface="+mj-lt"/>
              <a:cs typeface="Arial" panose="020B0604020202020204" pitchFamily="34" charset="0"/>
            </a:endParaRPr>
          </a:p>
          <a:p>
            <a:pPr marL="0" indent="0" algn="just">
              <a:buNone/>
            </a:pPr>
            <a:r>
              <a:rPr lang="en-GB" sz="2000" b="1" u="sng" dirty="0">
                <a:solidFill>
                  <a:srgbClr val="000000"/>
                </a:solidFill>
                <a:latin typeface="+mj-lt"/>
                <a:cs typeface="Arial" panose="020B0604020202020204" pitchFamily="34" charset="0"/>
              </a:rPr>
              <a:t>Word:</a:t>
            </a:r>
            <a:r>
              <a:rPr lang="en-GB" sz="2000" b="1" dirty="0">
                <a:solidFill>
                  <a:srgbClr val="000000"/>
                </a:solidFill>
                <a:latin typeface="+mj-lt"/>
                <a:cs typeface="Arial" panose="020B0604020202020204" pitchFamily="34" charset="0"/>
              </a:rPr>
              <a:t> </a:t>
            </a:r>
            <a:r>
              <a:rPr lang="en-GB" sz="2000" dirty="0">
                <a:solidFill>
                  <a:srgbClr val="000000"/>
                </a:solidFill>
                <a:latin typeface="+mj-lt"/>
              </a:rPr>
              <a:t>The grammatical difference between plural and possessive –s Standard English forms for verb inflections instead of local spoken forms [for example, we were instead of we was, or I did instead of I done] </a:t>
            </a:r>
          </a:p>
          <a:p>
            <a:pPr marL="0" indent="0" algn="just">
              <a:buNone/>
            </a:pPr>
            <a:endParaRPr lang="en-GB" sz="2000" dirty="0">
              <a:solidFill>
                <a:srgbClr val="000000"/>
              </a:solidFill>
              <a:latin typeface="+mj-lt"/>
            </a:endParaRPr>
          </a:p>
          <a:p>
            <a:pPr marL="0" indent="0" algn="just">
              <a:buNone/>
            </a:pPr>
            <a:r>
              <a:rPr lang="en-GB" sz="2000" b="1" u="sng" dirty="0">
                <a:solidFill>
                  <a:srgbClr val="000000"/>
                </a:solidFill>
                <a:latin typeface="+mj-lt"/>
                <a:cs typeface="Arial" panose="020B0604020202020204" pitchFamily="34" charset="0"/>
              </a:rPr>
              <a:t>Sentence:</a:t>
            </a:r>
            <a:r>
              <a:rPr lang="en-GB" sz="2000" b="1" dirty="0">
                <a:solidFill>
                  <a:srgbClr val="000000"/>
                </a:solidFill>
                <a:latin typeface="+mj-lt"/>
                <a:cs typeface="Arial" panose="020B0604020202020204" pitchFamily="34" charset="0"/>
              </a:rPr>
              <a:t> </a:t>
            </a:r>
            <a:r>
              <a:rPr lang="en-GB" sz="2000" dirty="0">
                <a:solidFill>
                  <a:srgbClr val="000000"/>
                </a:solidFill>
                <a:latin typeface="+mj-lt"/>
              </a:rPr>
              <a:t>Noun phrases expanded by the addition of modifying adjectives, nouns and preposition phrases (e.g. the teacher expanded to: the strict maths teacher with curly hair)</a:t>
            </a:r>
            <a:endParaRPr lang="en-US" sz="2000" b="1" u="sng" dirty="0">
              <a:solidFill>
                <a:srgbClr val="000000"/>
              </a:solidFill>
              <a:latin typeface="+mj-lt"/>
              <a:cs typeface="Arial" panose="020B0604020202020204" pitchFamily="34"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solidFill>
                  <a:srgbClr val="000000"/>
                </a:solidFill>
              </a:rPr>
              <a:pPr/>
              <a:t>21</a:t>
            </a:fld>
            <a:endParaRPr lang="en-US" dirty="0">
              <a:solidFill>
                <a:srgbClr val="000000"/>
              </a:solidFill>
            </a:endParaRPr>
          </a:p>
        </p:txBody>
      </p:sp>
      <p:sp>
        <p:nvSpPr>
          <p:cNvPr id="2" name="AutoShape 2" descr="KSA students battle in TT Rockstars Times Tables Challenge - Kettering  Science Academ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2" descr="Image result for literacy clip 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a:blip r:embed="rId2"/>
          <a:stretch>
            <a:fillRect/>
          </a:stretch>
        </p:blipFill>
        <p:spPr>
          <a:xfrm rot="760471">
            <a:off x="6589343" y="1324440"/>
            <a:ext cx="4266996" cy="3275952"/>
          </a:xfrm>
          <a:prstGeom prst="rect">
            <a:avLst/>
          </a:prstGeom>
        </p:spPr>
      </p:pic>
      <p:sp>
        <p:nvSpPr>
          <p:cNvPr id="10" name="Footer Placeholder 2">
            <a:extLst>
              <a:ext uri="{FF2B5EF4-FFF2-40B4-BE49-F238E27FC236}">
                <a16:creationId xmlns:a16="http://schemas.microsoft.com/office/drawing/2014/main" id="{64E94D1E-6482-45CB-8310-B3987F3A9675}"/>
              </a:ext>
            </a:extLst>
          </p:cNvPr>
          <p:cNvSpPr txBox="1">
            <a:spLocks/>
          </p:cNvSpPr>
          <p:nvPr/>
        </p:nvSpPr>
        <p:spPr>
          <a:xfrm>
            <a:off x="9166677" y="6492875"/>
            <a:ext cx="2639323" cy="365125"/>
          </a:xfrm>
          <a:prstGeom prst="rect">
            <a:avLst/>
          </a:prstGeom>
        </p:spPr>
        <p:txBody>
          <a:bodyPr vert="horz" lIns="0" tIns="45720" rIns="91440" bIns="45720" rtlCol="0" anchor="ctr"/>
          <a:lstStyle>
            <a:defPPr>
              <a:defRPr lang="ru-RU"/>
            </a:defPPr>
            <a:lvl1pPr marL="0" algn="l" defTabSz="914400" rtl="0" eaLnBrk="1" latinLnBrk="0" hangingPunct="1">
              <a:defRPr sz="1600" b="1"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atin typeface="XCCW Joined 10a" panose="03050602040000000000" pitchFamily="66" charset="0"/>
              </a:rPr>
              <a:t>Year 1 2026/2027</a:t>
            </a:r>
            <a:endParaRPr lang="en-US" dirty="0">
              <a:latin typeface="XCCW Joined 10a" panose="03050602040000000000" pitchFamily="66" charset="0"/>
            </a:endParaRPr>
          </a:p>
        </p:txBody>
      </p:sp>
    </p:spTree>
    <p:extLst>
      <p:ext uri="{BB962C8B-B14F-4D97-AF65-F5344CB8AC3E}">
        <p14:creationId xmlns:p14="http://schemas.microsoft.com/office/powerpoint/2010/main" val="40951513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solidFill>
                  <a:srgbClr val="000000"/>
                </a:solidFill>
              </a:rPr>
              <a:t>22</a:t>
            </a:fld>
            <a:endParaRPr lang="en-US" noProof="0" dirty="0">
              <a:solidFill>
                <a:srgbClr val="000000"/>
              </a:solidFill>
            </a:endParaRPr>
          </a:p>
        </p:txBody>
      </p:sp>
      <p:sp>
        <p:nvSpPr>
          <p:cNvPr id="5" name="Title 4"/>
          <p:cNvSpPr>
            <a:spLocks noGrp="1"/>
          </p:cNvSpPr>
          <p:nvPr>
            <p:ph type="title"/>
          </p:nvPr>
        </p:nvSpPr>
        <p:spPr/>
        <p:txBody>
          <a:bodyPr/>
          <a:lstStyle/>
          <a:p>
            <a:r>
              <a:rPr lang="en-GB" dirty="0">
                <a:solidFill>
                  <a:srgbClr val="000000"/>
                </a:solidFill>
                <a:latin typeface="XCCW Joined 10a" panose="03050602040000000000" pitchFamily="66" charset="0"/>
              </a:rPr>
              <a:t>Topics</a:t>
            </a:r>
            <a:r>
              <a:rPr lang="en-GB" dirty="0">
                <a:solidFill>
                  <a:srgbClr val="000000"/>
                </a:solidFill>
              </a:rPr>
              <a:t> </a:t>
            </a:r>
          </a:p>
        </p:txBody>
      </p:sp>
      <p:sp>
        <p:nvSpPr>
          <p:cNvPr id="6" name="Text Placeholder 5"/>
          <p:cNvSpPr>
            <a:spLocks noGrp="1"/>
          </p:cNvSpPr>
          <p:nvPr>
            <p:ph type="body" sz="quarter" idx="13"/>
          </p:nvPr>
        </p:nvSpPr>
        <p:spPr>
          <a:xfrm rot="703301">
            <a:off x="6390712" y="271042"/>
            <a:ext cx="4633841" cy="5293584"/>
          </a:xfrm>
        </p:spPr>
        <p:txBody>
          <a:bodyPr>
            <a:normAutofit lnSpcReduction="10000"/>
          </a:bodyPr>
          <a:lstStyle/>
          <a:p>
            <a:pPr algn="ctr"/>
            <a:r>
              <a:rPr lang="en-GB" sz="2800" dirty="0">
                <a:solidFill>
                  <a:srgbClr val="000000"/>
                </a:solidFill>
                <a:latin typeface="+mj-lt"/>
                <a:cs typeface="Arial" panose="020B0604020202020204" pitchFamily="34" charset="0"/>
              </a:rPr>
              <a:t>What makes me a me?</a:t>
            </a:r>
            <a:r>
              <a:rPr lang="en-GB" dirty="0">
                <a:solidFill>
                  <a:srgbClr val="000000"/>
                </a:solidFill>
                <a:latin typeface="+mj-lt"/>
                <a:cs typeface="Arial" panose="020B0604020202020204" pitchFamily="34" charset="0"/>
              </a:rPr>
              <a:t> (Autumn 1)</a:t>
            </a:r>
          </a:p>
          <a:p>
            <a:pPr marL="0" indent="0" algn="ctr">
              <a:buNone/>
            </a:pPr>
            <a:endParaRPr lang="en-GB" dirty="0">
              <a:solidFill>
                <a:srgbClr val="000000"/>
              </a:solidFill>
              <a:latin typeface="+mj-lt"/>
              <a:cs typeface="Arial" panose="020B0604020202020204" pitchFamily="34" charset="0"/>
            </a:endParaRPr>
          </a:p>
          <a:p>
            <a:pPr algn="ctr"/>
            <a:r>
              <a:rPr lang="en-GB" sz="2800" dirty="0">
                <a:solidFill>
                  <a:srgbClr val="000000"/>
                </a:solidFill>
                <a:latin typeface="+mj-lt"/>
                <a:cs typeface="Arial" panose="020B0604020202020204" pitchFamily="34" charset="0"/>
              </a:rPr>
              <a:t>Toys </a:t>
            </a:r>
            <a:r>
              <a:rPr lang="en-GB" dirty="0">
                <a:solidFill>
                  <a:srgbClr val="000000"/>
                </a:solidFill>
                <a:latin typeface="+mj-lt"/>
                <a:cs typeface="Arial" panose="020B0604020202020204" pitchFamily="34" charset="0"/>
              </a:rPr>
              <a:t>(Autumn 2)</a:t>
            </a:r>
          </a:p>
          <a:p>
            <a:pPr marL="0" indent="0" algn="ctr">
              <a:buNone/>
            </a:pPr>
            <a:endParaRPr lang="en-GB" dirty="0">
              <a:solidFill>
                <a:srgbClr val="000000"/>
              </a:solidFill>
              <a:latin typeface="+mj-lt"/>
              <a:cs typeface="Arial" panose="020B0604020202020204" pitchFamily="34" charset="0"/>
            </a:endParaRPr>
          </a:p>
          <a:p>
            <a:pPr algn="ctr"/>
            <a:r>
              <a:rPr lang="en-GB" sz="2800" dirty="0">
                <a:solidFill>
                  <a:srgbClr val="000000"/>
                </a:solidFill>
                <a:latin typeface="+mj-lt"/>
                <a:cs typeface="Arial" panose="020B0604020202020204" pitchFamily="34" charset="0"/>
              </a:rPr>
              <a:t>China  </a:t>
            </a:r>
            <a:r>
              <a:rPr lang="en-GB" dirty="0">
                <a:solidFill>
                  <a:srgbClr val="000000"/>
                </a:solidFill>
                <a:latin typeface="+mj-lt"/>
                <a:cs typeface="Arial" panose="020B0604020202020204" pitchFamily="34" charset="0"/>
              </a:rPr>
              <a:t>(Spring 1) </a:t>
            </a:r>
          </a:p>
          <a:p>
            <a:pPr marL="0" indent="0" algn="ctr">
              <a:buNone/>
            </a:pPr>
            <a:endParaRPr lang="en-GB" sz="2800" dirty="0">
              <a:solidFill>
                <a:srgbClr val="000000"/>
              </a:solidFill>
              <a:latin typeface="+mj-lt"/>
              <a:cs typeface="Arial" panose="020B0604020202020204" pitchFamily="34" charset="0"/>
            </a:endParaRPr>
          </a:p>
          <a:p>
            <a:pPr algn="ctr"/>
            <a:r>
              <a:rPr lang="en-GB" sz="2800" dirty="0">
                <a:solidFill>
                  <a:srgbClr val="000000"/>
                </a:solidFill>
                <a:latin typeface="+mj-lt"/>
                <a:cs typeface="Arial" panose="020B0604020202020204" pitchFamily="34" charset="0"/>
              </a:rPr>
              <a:t>Traditional tales </a:t>
            </a:r>
            <a:r>
              <a:rPr lang="en-GB" dirty="0">
                <a:solidFill>
                  <a:srgbClr val="000000"/>
                </a:solidFill>
                <a:latin typeface="+mj-lt"/>
                <a:cs typeface="Arial" panose="020B0604020202020204" pitchFamily="34" charset="0"/>
              </a:rPr>
              <a:t>(Spring 2) </a:t>
            </a:r>
          </a:p>
          <a:p>
            <a:pPr marL="0" indent="0" algn="ctr">
              <a:buNone/>
            </a:pPr>
            <a:endParaRPr lang="en-GB" dirty="0">
              <a:solidFill>
                <a:srgbClr val="000000"/>
              </a:solidFill>
              <a:latin typeface="+mj-lt"/>
              <a:cs typeface="Arial" panose="020B0604020202020204" pitchFamily="34" charset="0"/>
            </a:endParaRPr>
          </a:p>
          <a:p>
            <a:pPr algn="ctr"/>
            <a:r>
              <a:rPr lang="en-GB" sz="2800" dirty="0">
                <a:solidFill>
                  <a:srgbClr val="000000"/>
                </a:solidFill>
                <a:latin typeface="+mj-lt"/>
                <a:cs typeface="Arial" panose="020B0604020202020204" pitchFamily="34" charset="0"/>
              </a:rPr>
              <a:t>Animals  </a:t>
            </a:r>
            <a:r>
              <a:rPr lang="en-GB" dirty="0">
                <a:solidFill>
                  <a:srgbClr val="000000"/>
                </a:solidFill>
                <a:latin typeface="+mj-lt"/>
                <a:cs typeface="Arial" panose="020B0604020202020204" pitchFamily="34" charset="0"/>
              </a:rPr>
              <a:t>(Summer 1) </a:t>
            </a:r>
          </a:p>
          <a:p>
            <a:pPr marL="0" indent="0" algn="ctr">
              <a:buNone/>
            </a:pPr>
            <a:endParaRPr lang="en-GB" sz="2800" dirty="0">
              <a:solidFill>
                <a:srgbClr val="000000"/>
              </a:solidFill>
              <a:latin typeface="+mj-lt"/>
              <a:cs typeface="Arial" panose="020B0604020202020204" pitchFamily="34" charset="0"/>
            </a:endParaRPr>
          </a:p>
          <a:p>
            <a:pPr algn="ctr"/>
            <a:r>
              <a:rPr lang="en-GB" sz="2800" dirty="0">
                <a:solidFill>
                  <a:srgbClr val="000000"/>
                </a:solidFill>
                <a:latin typeface="+mj-lt"/>
                <a:cs typeface="Arial" panose="020B0604020202020204" pitchFamily="34" charset="0"/>
              </a:rPr>
              <a:t>Minibeasts </a:t>
            </a:r>
            <a:r>
              <a:rPr lang="en-GB" sz="1800" dirty="0">
                <a:solidFill>
                  <a:srgbClr val="000000"/>
                </a:solidFill>
                <a:latin typeface="+mj-lt"/>
                <a:cs typeface="Arial" panose="020B0604020202020204" pitchFamily="34" charset="0"/>
              </a:rPr>
              <a:t>(Summer 2)  </a:t>
            </a:r>
          </a:p>
          <a:p>
            <a:pPr algn="ctr"/>
            <a:endParaRPr lang="en-GB" sz="1800" dirty="0">
              <a:solidFill>
                <a:srgbClr val="000000"/>
              </a:solidFill>
              <a:latin typeface="+mj-lt"/>
              <a:cs typeface="Arial" panose="020B0604020202020204" pitchFamily="34" charset="0"/>
            </a:endParaRPr>
          </a:p>
          <a:p>
            <a:pPr marL="0" indent="0" algn="ctr">
              <a:buNone/>
            </a:pPr>
            <a:r>
              <a:rPr lang="en-GB" sz="1800" b="1" i="1" dirty="0">
                <a:solidFill>
                  <a:srgbClr val="000000"/>
                </a:solidFill>
                <a:latin typeface="+mj-lt"/>
                <a:cs typeface="Arial" panose="020B0604020202020204" pitchFamily="34" charset="0"/>
              </a:rPr>
              <a:t>Topics are subject to change </a:t>
            </a:r>
          </a:p>
        </p:txBody>
      </p:sp>
      <p:sp>
        <p:nvSpPr>
          <p:cNvPr id="12" name="AutoShape 4" descr="The Tudors - Overview of the Royal Dynasty - Histo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Text Placeholder 5">
            <a:extLst>
              <a:ext uri="{FF2B5EF4-FFF2-40B4-BE49-F238E27FC236}">
                <a16:creationId xmlns:a16="http://schemas.microsoft.com/office/drawing/2014/main" id="{9A88F1D5-7677-4972-AF82-C34E8870E5AA}"/>
              </a:ext>
            </a:extLst>
          </p:cNvPr>
          <p:cNvSpPr txBox="1">
            <a:spLocks/>
          </p:cNvSpPr>
          <p:nvPr/>
        </p:nvSpPr>
        <p:spPr>
          <a:xfrm>
            <a:off x="460375" y="2501514"/>
            <a:ext cx="4932109" cy="3626872"/>
          </a:xfrm>
          <a:prstGeom prst="rect">
            <a:avLst/>
          </a:prstGeom>
        </p:spPr>
        <p:txBody>
          <a:bodyPr vert="horz" lIns="91440" tIns="45720" rIns="91440" bIns="45720" rtlCol="0">
            <a:normAutofit/>
          </a:bodyPr>
          <a:lstStyle>
            <a:lvl1pPr marL="180000" indent="-180000" algn="l" defTabSz="914400" rtl="0" eaLnBrk="1" latinLnBrk="0" hangingPunct="1">
              <a:lnSpc>
                <a:spcPct val="90000"/>
              </a:lnSpc>
              <a:spcBef>
                <a:spcPts val="600"/>
              </a:spcBef>
              <a:buClr>
                <a:schemeClr val="accent2"/>
              </a:buClr>
              <a:buFont typeface="Arial" panose="020B0604020202020204" pitchFamily="34" charset="0"/>
              <a:buChar char="•"/>
              <a:defRPr sz="1600" b="0" kern="1200">
                <a:solidFill>
                  <a:schemeClr val="accent4"/>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accent4"/>
                </a:solidFill>
                <a:latin typeface="Franklin Gothic Book" panose="020B05030201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accent4"/>
                </a:solidFill>
                <a:latin typeface="Franklin Gothic Book" panose="020B05030201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accent4"/>
                </a:solidFill>
                <a:latin typeface="Franklin Gothic Book" panose="020B05030201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accent4"/>
                </a:solidFill>
                <a:latin typeface="Franklin Gothic Book" panose="020B05030201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3200" b="1" dirty="0">
              <a:solidFill>
                <a:srgbClr val="000000"/>
              </a:solidFill>
              <a:latin typeface="+mj-lt"/>
              <a:cs typeface="Arial" panose="020B0604020202020204" pitchFamily="34" charset="0"/>
            </a:endParaRPr>
          </a:p>
          <a:p>
            <a:pPr marL="0" indent="0" algn="ctr">
              <a:buNone/>
            </a:pPr>
            <a:r>
              <a:rPr lang="en-GB" sz="3200" b="1" dirty="0">
                <a:solidFill>
                  <a:srgbClr val="000000"/>
                </a:solidFill>
                <a:latin typeface="+mj-lt"/>
                <a:cs typeface="Arial" panose="020B0604020202020204" pitchFamily="34" charset="0"/>
              </a:rPr>
              <a:t>Our Topic is interwoven within our humanities lessons, literacy lessons, art lessons, computing lessons.</a:t>
            </a:r>
          </a:p>
        </p:txBody>
      </p:sp>
      <p:sp>
        <p:nvSpPr>
          <p:cNvPr id="7" name="Footer Placeholder 2">
            <a:extLst>
              <a:ext uri="{FF2B5EF4-FFF2-40B4-BE49-F238E27FC236}">
                <a16:creationId xmlns:a16="http://schemas.microsoft.com/office/drawing/2014/main" id="{D4987937-604C-4518-92B9-6F418CC756E5}"/>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Tree>
    <p:extLst>
      <p:ext uri="{BB962C8B-B14F-4D97-AF65-F5344CB8AC3E}">
        <p14:creationId xmlns:p14="http://schemas.microsoft.com/office/powerpoint/2010/main" val="24538765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715483" y="1099815"/>
            <a:ext cx="3933620" cy="734415"/>
          </a:xfrm>
        </p:spPr>
        <p:txBody>
          <a:bodyPr>
            <a:normAutofit/>
          </a:bodyPr>
          <a:lstStyle/>
          <a:p>
            <a:pPr algn="ctr"/>
            <a:r>
              <a:rPr lang="en-US" dirty="0">
                <a:solidFill>
                  <a:srgbClr val="000000"/>
                </a:solidFill>
              </a:rPr>
              <a:t>Literacy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155575" y="2142309"/>
            <a:ext cx="5853339" cy="3962684"/>
          </a:xfrm>
        </p:spPr>
        <p:txBody>
          <a:bodyPr>
            <a:normAutofit/>
          </a:bodyPr>
          <a:lstStyle/>
          <a:p>
            <a:pPr marL="0" indent="0" algn="just">
              <a:buNone/>
            </a:pPr>
            <a:r>
              <a:rPr lang="en-GB" b="1" u="sng" dirty="0">
                <a:solidFill>
                  <a:schemeClr val="tx1"/>
                </a:solidFill>
              </a:rPr>
              <a:t>Year 1: Detail of content to be introduced (statutory requirement)</a:t>
            </a:r>
          </a:p>
          <a:p>
            <a:pPr marL="0" indent="0" algn="just">
              <a:buNone/>
            </a:pPr>
            <a:endParaRPr lang="en-GB" b="1" u="sng" dirty="0">
              <a:solidFill>
                <a:schemeClr val="tx1"/>
              </a:solidFill>
              <a:latin typeface="Arial" panose="020B0604020202020204" pitchFamily="34" charset="0"/>
              <a:cs typeface="Arial" panose="020B0604020202020204" pitchFamily="34" charset="0"/>
            </a:endParaRPr>
          </a:p>
          <a:p>
            <a:pPr marL="0" indent="0" algn="just">
              <a:buNone/>
            </a:pPr>
            <a:r>
              <a:rPr lang="en-GB" b="1" u="sng" dirty="0">
                <a:solidFill>
                  <a:srgbClr val="FF0000"/>
                </a:solidFill>
                <a:latin typeface="Arial" panose="020B0604020202020204" pitchFamily="34" charset="0"/>
                <a:cs typeface="Arial" panose="020B0604020202020204" pitchFamily="34" charset="0"/>
              </a:rPr>
              <a:t>Word: </a:t>
            </a:r>
            <a:r>
              <a:rPr lang="en-GB" dirty="0"/>
              <a:t>The grammatical difference between plural and possessive –s Standard English forms for verb inflections instead of local spoken forms [for example, we were instead of we was, or I did instead of I done] </a:t>
            </a:r>
          </a:p>
          <a:p>
            <a:pPr marL="0" indent="0" algn="just">
              <a:buNone/>
            </a:pPr>
            <a:endParaRPr lang="en-GB" dirty="0"/>
          </a:p>
          <a:p>
            <a:pPr marL="0" indent="0" algn="just">
              <a:buNone/>
            </a:pPr>
            <a:r>
              <a:rPr lang="en-GB" b="1" u="sng" dirty="0">
                <a:solidFill>
                  <a:srgbClr val="FF0000"/>
                </a:solidFill>
                <a:latin typeface="Arial" panose="020B0604020202020204" pitchFamily="34" charset="0"/>
                <a:cs typeface="Arial" panose="020B0604020202020204" pitchFamily="34" charset="0"/>
              </a:rPr>
              <a:t>Sentence: </a:t>
            </a:r>
            <a:r>
              <a:rPr lang="en-GB" dirty="0"/>
              <a:t>Noun phrases expanded by the addition of modifying adjectives, nouns and preposition phrases (e.g. the teacher expanded to: the strict maths teacher with curly hair) Fronted adverbials [for example, Later that day, I heard the bad news]</a:t>
            </a:r>
          </a:p>
          <a:p>
            <a:pPr marL="0" indent="0" algn="just">
              <a:buNone/>
            </a:pPr>
            <a:r>
              <a:rPr lang="en-GB" dirty="0"/>
              <a:t>and the Use of commas after fronted adverbials.</a:t>
            </a:r>
            <a:endParaRPr lang="en-US" b="1" u="sng" dirty="0">
              <a:solidFill>
                <a:srgbClr val="FF0000"/>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r>
              <a:rPr lang="en-US" dirty="0"/>
              <a:t>Year 4 2023</a:t>
            </a: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23</a:t>
            </a:fld>
            <a:endParaRPr lang="en-US" dirty="0"/>
          </a:p>
        </p:txBody>
      </p:sp>
      <p:sp>
        <p:nvSpPr>
          <p:cNvPr id="2" name="AutoShape 2" descr="KSA students battle in TT Rockstars Times Tables Challenge - Kettering  Science Academ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2" descr="Image result for literacy clip 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a:blip r:embed="rId2"/>
          <a:stretch>
            <a:fillRect/>
          </a:stretch>
        </p:blipFill>
        <p:spPr>
          <a:xfrm rot="760471">
            <a:off x="6589343" y="1324440"/>
            <a:ext cx="4266996" cy="3275952"/>
          </a:xfrm>
          <a:prstGeom prst="rect">
            <a:avLst/>
          </a:prstGeom>
        </p:spPr>
      </p:pic>
      <p:graphicFrame>
        <p:nvGraphicFramePr>
          <p:cNvPr id="7" name="Table 6">
            <a:extLst>
              <a:ext uri="{FF2B5EF4-FFF2-40B4-BE49-F238E27FC236}">
                <a16:creationId xmlns:a16="http://schemas.microsoft.com/office/drawing/2014/main" id="{D3E98573-4117-4B19-A44B-AAAB0AF77218}"/>
              </a:ext>
            </a:extLst>
          </p:cNvPr>
          <p:cNvGraphicFramePr>
            <a:graphicFrameLocks noGrp="1"/>
          </p:cNvGraphicFramePr>
          <p:nvPr>
            <p:extLst>
              <p:ext uri="{D42A27DB-BD31-4B8C-83A1-F6EECF244321}">
                <p14:modId xmlns:p14="http://schemas.microsoft.com/office/powerpoint/2010/main" val="975194874"/>
              </p:ext>
            </p:extLst>
          </p:nvPr>
        </p:nvGraphicFramePr>
        <p:xfrm>
          <a:off x="0" y="720645"/>
          <a:ext cx="12192000" cy="6257320"/>
        </p:xfrm>
        <a:graphic>
          <a:graphicData uri="http://schemas.openxmlformats.org/drawingml/2006/table">
            <a:tbl>
              <a:tblPr firstRow="1" firstCol="1" bandRow="1">
                <a:tableStyleId>{793D81CF-94F2-401A-BA57-92F5A7B2D0C5}</a:tableStyleId>
              </a:tblPr>
              <a:tblGrid>
                <a:gridCol w="1106204">
                  <a:extLst>
                    <a:ext uri="{9D8B030D-6E8A-4147-A177-3AD203B41FA5}">
                      <a16:colId xmlns:a16="http://schemas.microsoft.com/office/drawing/2014/main" val="3635036934"/>
                    </a:ext>
                  </a:extLst>
                </a:gridCol>
                <a:gridCol w="4349426">
                  <a:extLst>
                    <a:ext uri="{9D8B030D-6E8A-4147-A177-3AD203B41FA5}">
                      <a16:colId xmlns:a16="http://schemas.microsoft.com/office/drawing/2014/main" val="269782653"/>
                    </a:ext>
                  </a:extLst>
                </a:gridCol>
                <a:gridCol w="3756995">
                  <a:extLst>
                    <a:ext uri="{9D8B030D-6E8A-4147-A177-3AD203B41FA5}">
                      <a16:colId xmlns:a16="http://schemas.microsoft.com/office/drawing/2014/main" val="1646851895"/>
                    </a:ext>
                  </a:extLst>
                </a:gridCol>
                <a:gridCol w="2979375">
                  <a:extLst>
                    <a:ext uri="{9D8B030D-6E8A-4147-A177-3AD203B41FA5}">
                      <a16:colId xmlns:a16="http://schemas.microsoft.com/office/drawing/2014/main" val="1456427507"/>
                    </a:ext>
                  </a:extLst>
                </a:gridCol>
              </a:tblGrid>
              <a:tr h="262901">
                <a:tc>
                  <a:txBody>
                    <a:bodyPr/>
                    <a:lstStyle/>
                    <a:p>
                      <a:pPr algn="ctr">
                        <a:lnSpc>
                          <a:spcPct val="107000"/>
                        </a:lnSpc>
                        <a:spcAft>
                          <a:spcPts val="800"/>
                        </a:spcAft>
                      </a:pPr>
                      <a:r>
                        <a:rPr lang="en-GB" sz="800" dirty="0">
                          <a:effectLst/>
                        </a:rPr>
                        <a:t>Literacy writing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619" marR="52619" marT="0" marB="0"/>
                </a:tc>
                <a:tc>
                  <a:txBody>
                    <a:bodyPr/>
                    <a:lstStyle/>
                    <a:p>
                      <a:pPr algn="ctr">
                        <a:lnSpc>
                          <a:spcPct val="107000"/>
                        </a:lnSpc>
                        <a:spcAft>
                          <a:spcPts val="800"/>
                        </a:spcAft>
                      </a:pPr>
                      <a:r>
                        <a:rPr lang="en-GB" sz="1200" dirty="0">
                          <a:effectLst/>
                          <a:latin typeface="Calibri" panose="020F0502020204030204" pitchFamily="34" charset="0"/>
                          <a:ea typeface="Calibri" panose="020F0502020204030204" pitchFamily="34" charset="0"/>
                          <a:cs typeface="Calibri" panose="020F0502020204030204" pitchFamily="34" charset="0"/>
                        </a:rPr>
                        <a:t>Autumn </a:t>
                      </a:r>
                    </a:p>
                  </a:txBody>
                  <a:tcPr marL="52619" marR="52619" marT="0" marB="0"/>
                </a:tc>
                <a:tc>
                  <a:txBody>
                    <a:bodyPr/>
                    <a:lstStyle/>
                    <a:p>
                      <a:pPr algn="ct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Spring </a:t>
                      </a:r>
                    </a:p>
                  </a:txBody>
                  <a:tcPr marL="52619" marR="52619" marT="0" marB="0"/>
                </a:tc>
                <a:tc>
                  <a:txBody>
                    <a:bodyPr/>
                    <a:lstStyle/>
                    <a:p>
                      <a:pPr algn="ct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Summer </a:t>
                      </a:r>
                    </a:p>
                  </a:txBody>
                  <a:tcPr marL="52619" marR="52619" marT="0" marB="0"/>
                </a:tc>
                <a:extLst>
                  <a:ext uri="{0D108BD9-81ED-4DB2-BD59-A6C34878D82A}">
                    <a16:rowId xmlns:a16="http://schemas.microsoft.com/office/drawing/2014/main" val="3731918704"/>
                  </a:ext>
                </a:extLst>
              </a:tr>
              <a:tr h="1071684">
                <a:tc>
                  <a:txBody>
                    <a:bodyPr/>
                    <a:lstStyle/>
                    <a:p>
                      <a:pPr algn="ctr">
                        <a:lnSpc>
                          <a:spcPct val="107000"/>
                        </a:lnSpc>
                        <a:spcAft>
                          <a:spcPts val="800"/>
                        </a:spcAft>
                      </a:pPr>
                      <a:r>
                        <a:rPr lang="en-GB"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Spelling </a:t>
                      </a:r>
                    </a:p>
                  </a:txBody>
                  <a:tcPr marL="52619" marR="52619" marT="0" marB="0"/>
                </a:tc>
                <a:tc>
                  <a:txBody>
                    <a:bodyPr/>
                    <a:lstStyle/>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name and write the letter of the alphabet </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Spell words containing previously taught phonemes.</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Write from memory simple words dictated by the teacher (cvc words-phase 2)</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segment spoken words into their correct sounds. </a:t>
                      </a:r>
                    </a:p>
                  </a:txBody>
                  <a:tcPr marL="52619" marR="52619" marT="0" marB="0"/>
                </a:tc>
                <a:tc>
                  <a:txBody>
                    <a:bodyPr/>
                    <a:lstStyle/>
                    <a:p>
                      <a:pPr marL="342900" lvl="0" indent="-342900">
                        <a:lnSpc>
                          <a:spcPct val="107000"/>
                        </a:lnSpc>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Can spell words containing previously taught phonemes (See LW GPC’s)</a:t>
                      </a:r>
                    </a:p>
                    <a:p>
                      <a:pPr marL="342900" lvl="0" indent="-342900">
                        <a:lnSpc>
                          <a:spcPct val="107000"/>
                        </a:lnSpc>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Can segment spoken words into individual phonemes and spell some correctly.</a:t>
                      </a:r>
                    </a:p>
                    <a:p>
                      <a:pPr marL="342900" lvl="0" indent="-342900">
                        <a:lnSpc>
                          <a:spcPct val="107000"/>
                        </a:lnSpc>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Can spell some of year 1 common exception words</a:t>
                      </a:r>
                    </a:p>
                  </a:txBody>
                  <a:tcPr marL="52619" marR="52619" marT="0" marB="0"/>
                </a:tc>
                <a:tc>
                  <a:txBody>
                    <a:bodyPr/>
                    <a:lstStyle/>
                    <a:p>
                      <a:pPr marL="342900" lvl="0" indent="-342900">
                        <a:lnSpc>
                          <a:spcPct val="107000"/>
                        </a:lnSpc>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Can spell words containing previously taught phonemes (See LW GPC’s)</a:t>
                      </a:r>
                    </a:p>
                    <a:p>
                      <a:pPr marL="342900" lvl="0" indent="-342900">
                        <a:lnSpc>
                          <a:spcPct val="107000"/>
                        </a:lnSpc>
                        <a:spcAft>
                          <a:spcPts val="800"/>
                        </a:spcAft>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Can spell most year 1 common exception words </a:t>
                      </a:r>
                    </a:p>
                  </a:txBody>
                  <a:tcPr marL="52619" marR="52619" marT="0" marB="0"/>
                </a:tc>
                <a:extLst>
                  <a:ext uri="{0D108BD9-81ED-4DB2-BD59-A6C34878D82A}">
                    <a16:rowId xmlns:a16="http://schemas.microsoft.com/office/drawing/2014/main" val="4290938849"/>
                  </a:ext>
                </a:extLst>
              </a:tr>
              <a:tr h="1358458">
                <a:tc>
                  <a:txBody>
                    <a:bodyPr/>
                    <a:lstStyle/>
                    <a:p>
                      <a:pPr algn="ctr">
                        <a:lnSpc>
                          <a:spcPct val="107000"/>
                        </a:lnSpc>
                        <a:spcAft>
                          <a:spcPts val="800"/>
                        </a:spcAft>
                      </a:pPr>
                      <a:r>
                        <a:rPr lang="en-GB"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Handwriting </a:t>
                      </a:r>
                    </a:p>
                  </a:txBody>
                  <a:tcPr marL="52619" marR="52619" marT="0" marB="0"/>
                </a:tc>
                <a:tc>
                  <a:txBody>
                    <a:bodyPr/>
                    <a:lstStyle/>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use finger spaces between words.</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form capital letters.</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sit correctly at a table holding a pencil comfortably and correctly. </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write some lower case letters in the correct direction starting and finishing in the right place.</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form digits 0-9</a:t>
                      </a:r>
                    </a:p>
                  </a:txBody>
                  <a:tcPr marL="52619" marR="52619" marT="0" marB="0"/>
                </a:tc>
                <a:tc>
                  <a:txBody>
                    <a:bodyPr/>
                    <a:lstStyle/>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from most lower-case letters in the correct direction starting and finishing in the right place.</a:t>
                      </a:r>
                    </a:p>
                    <a:p>
                      <a:pPr marL="342900" lvl="0" indent="-342900">
                        <a:lnSpc>
                          <a:spcPct val="107000"/>
                        </a:lnSpc>
                        <a:spcAft>
                          <a:spcPts val="800"/>
                        </a:spcAft>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from digits with the correct starting point and direction 0-9</a:t>
                      </a:r>
                    </a:p>
                  </a:txBody>
                  <a:tcPr marL="52619" marR="52619" marT="0" marB="0"/>
                </a:tc>
                <a:tc>
                  <a:txBody>
                    <a:bodyPr/>
                    <a:lstStyle/>
                    <a:p>
                      <a:pPr algn="ctr">
                        <a:lnSpc>
                          <a:spcPct val="107000"/>
                        </a:lnSpc>
                        <a:spcAft>
                          <a:spcPts val="800"/>
                        </a:spcAft>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form all the lower case letters in the correct direction, starting and finishing in the right direction</a:t>
                      </a:r>
                    </a:p>
                  </a:txBody>
                  <a:tcPr marL="52619" marR="52619" marT="0" marB="0"/>
                </a:tc>
                <a:extLst>
                  <a:ext uri="{0D108BD9-81ED-4DB2-BD59-A6C34878D82A}">
                    <a16:rowId xmlns:a16="http://schemas.microsoft.com/office/drawing/2014/main" val="310765001"/>
                  </a:ext>
                </a:extLst>
              </a:tr>
              <a:tr h="1808695">
                <a:tc>
                  <a:txBody>
                    <a:bodyPr/>
                    <a:lstStyle/>
                    <a:p>
                      <a:pPr algn="ctr">
                        <a:lnSpc>
                          <a:spcPct val="107000"/>
                        </a:lnSpc>
                        <a:spcAft>
                          <a:spcPts val="800"/>
                        </a:spcAft>
                      </a:pPr>
                      <a:r>
                        <a:rPr lang="en-GB"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Grammar</a:t>
                      </a:r>
                      <a:r>
                        <a:rPr lang="en-GB" sz="800" dirty="0">
                          <a:solidFill>
                            <a:srgbClr val="000000"/>
                          </a:solidFill>
                          <a:effectLst/>
                        </a:rPr>
                        <a:t> </a:t>
                      </a:r>
                      <a:endParaRPr lang="en-GB" sz="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2619" marR="52619" marT="0" marB="0"/>
                </a:tc>
                <a:tc>
                  <a:txBody>
                    <a:bodyPr/>
                    <a:lstStyle/>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punctuate some sentences using  capital letter and full stop. </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use a capital letter for the personal pronoun “I”</a:t>
                      </a:r>
                    </a:p>
                  </a:txBody>
                  <a:tcPr marL="52619" marR="52619" marT="0" marB="0"/>
                </a:tc>
                <a:tc>
                  <a:txBody>
                    <a:bodyPr/>
                    <a:lstStyle/>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punctuate most sentences using a capital letter and a full stop. </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Joining words and joining clauses using ‘and’</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Punctuate sentences using question mark. </a:t>
                      </a:r>
                    </a:p>
                  </a:txBody>
                  <a:tcPr marL="52619" marR="52619" marT="0" marB="0"/>
                </a:tc>
                <a:tc>
                  <a:txBody>
                    <a:bodyPr/>
                    <a:lstStyle/>
                    <a:p>
                      <a:pPr marL="342900" lvl="0" indent="-342900">
                        <a:lnSpc>
                          <a:spcPct val="107000"/>
                        </a:lnSpc>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Punctuate sentences using exclamation marks.</a:t>
                      </a:r>
                    </a:p>
                    <a:p>
                      <a:pPr marL="342900" lvl="0" indent="-342900">
                        <a:lnSpc>
                          <a:spcPct val="107000"/>
                        </a:lnSpc>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Use a capital letter for names of people, places, the days of the week.</a:t>
                      </a:r>
                    </a:p>
                    <a:p>
                      <a:pPr marL="342900" lvl="0" indent="-342900">
                        <a:lnSpc>
                          <a:spcPct val="107000"/>
                        </a:lnSpc>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Using the prefix un</a:t>
                      </a:r>
                    </a:p>
                    <a:p>
                      <a:pPr marL="342900" lvl="0" indent="-342900">
                        <a:lnSpc>
                          <a:spcPct val="107000"/>
                        </a:lnSpc>
                        <a:spcAft>
                          <a:spcPts val="800"/>
                        </a:spcAft>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Can write words using  -</a:t>
                      </a:r>
                      <a:r>
                        <a:rPr lang="en-GB" sz="12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ing</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–ed -er and -</a:t>
                      </a:r>
                      <a:r>
                        <a:rPr lang="en-GB" sz="12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est</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where no change is needed in the spelling of root words (</a:t>
                      </a:r>
                      <a:r>
                        <a:rPr lang="en-GB" sz="12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eg</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helping, helper, eating, quicker, quickest)</a:t>
                      </a:r>
                    </a:p>
                  </a:txBody>
                  <a:tcPr marL="52619" marR="52619" marT="0" marB="0"/>
                </a:tc>
                <a:extLst>
                  <a:ext uri="{0D108BD9-81ED-4DB2-BD59-A6C34878D82A}">
                    <a16:rowId xmlns:a16="http://schemas.microsoft.com/office/drawing/2014/main" val="4218687517"/>
                  </a:ext>
                </a:extLst>
              </a:tr>
              <a:tr h="1749052">
                <a:tc>
                  <a:txBody>
                    <a:bodyPr/>
                    <a:lstStyle/>
                    <a:p>
                      <a:pPr algn="ctr">
                        <a:lnSpc>
                          <a:spcPct val="107000"/>
                        </a:lnSpc>
                        <a:spcAft>
                          <a:spcPts val="800"/>
                        </a:spcAft>
                      </a:pPr>
                      <a:r>
                        <a:rPr lang="en-GB"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Composition </a:t>
                      </a:r>
                    </a:p>
                  </a:txBody>
                  <a:tcPr marL="52619" marR="52619" marT="0" marB="0"/>
                </a:tc>
                <a:tc>
                  <a:txBody>
                    <a:bodyPr/>
                    <a:lstStyle/>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Can verbalise what they are going to write about.</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Write sentences by composing a sentence orally before writing it. </a:t>
                      </a:r>
                    </a:p>
                  </a:txBody>
                  <a:tcPr marL="52619" marR="52619" marT="0" marB="0"/>
                </a:tc>
                <a:tc>
                  <a:txBody>
                    <a:bodyPr/>
                    <a:lstStyle/>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Write sentences by sequencing sentences to form short narratives (real or fiction)</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Compose and write sentences independently to convey ideas.</a:t>
                      </a:r>
                    </a:p>
                    <a:p>
                      <a:pPr marL="342900" lvl="0" indent="-342900">
                        <a:lnSpc>
                          <a:spcPct val="107000"/>
                        </a:lnSpc>
                        <a:buFont typeface="Symbol" panose="05050102010706020507" pitchFamily="18" charset="2"/>
                        <a:buChar char=""/>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Discuss what they have written with the teacher or other pupils </a:t>
                      </a:r>
                    </a:p>
                  </a:txBody>
                  <a:tcPr marL="52619" marR="52619" marT="0" marB="0"/>
                </a:tc>
                <a:tc>
                  <a:txBody>
                    <a:bodyPr/>
                    <a:lstStyle/>
                    <a:p>
                      <a:pPr marL="342900" lvl="0" indent="-342900">
                        <a:lnSpc>
                          <a:spcPct val="107000"/>
                        </a:lnSpc>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Write sentences by re-reading what they have written to check that it makes sense.</a:t>
                      </a:r>
                    </a:p>
                    <a:p>
                      <a:pPr marL="342900" lvl="0" indent="-342900">
                        <a:lnSpc>
                          <a:spcPct val="107000"/>
                        </a:lnSpc>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Read aloud their writing clearly enough to be heard by their peers and the teacher </a:t>
                      </a:r>
                    </a:p>
                    <a:p>
                      <a:pPr marL="342900" lvl="0" indent="-342900">
                        <a:lnSpc>
                          <a:spcPct val="107000"/>
                        </a:lnSpc>
                        <a:spcAft>
                          <a:spcPts val="800"/>
                        </a:spcAft>
                        <a:buFont typeface="Symbol" panose="05050102010706020507" pitchFamily="18" charset="2"/>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Write sentences to form short narratives or simple texts consisting of a paragraph or more.</a:t>
                      </a:r>
                    </a:p>
                  </a:txBody>
                  <a:tcPr marL="52619" marR="52619" marT="0" marB="0"/>
                </a:tc>
                <a:extLst>
                  <a:ext uri="{0D108BD9-81ED-4DB2-BD59-A6C34878D82A}">
                    <a16:rowId xmlns:a16="http://schemas.microsoft.com/office/drawing/2014/main" val="3519049398"/>
                  </a:ext>
                </a:extLst>
              </a:tr>
            </a:tbl>
          </a:graphicData>
        </a:graphic>
      </p:graphicFrame>
      <p:sp>
        <p:nvSpPr>
          <p:cNvPr id="10" name="Rectangle 1">
            <a:extLst>
              <a:ext uri="{FF2B5EF4-FFF2-40B4-BE49-F238E27FC236}">
                <a16:creationId xmlns:a16="http://schemas.microsoft.com/office/drawing/2014/main" id="{61F44328-4BCD-41E0-AF94-7A1650F0FE12}"/>
              </a:ext>
            </a:extLst>
          </p:cNvPr>
          <p:cNvSpPr>
            <a:spLocks noChangeArrowheads="1"/>
          </p:cNvSpPr>
          <p:nvPr/>
        </p:nvSpPr>
        <p:spPr bwMode="auto">
          <a:xfrm>
            <a:off x="-1870204" y="26481"/>
            <a:ext cx="1593240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rgbClr val="000000"/>
                </a:solidFill>
                <a:effectLst/>
                <a:latin typeface="+mj-lt"/>
                <a:ea typeface="Calibri" panose="020F0502020204030204" pitchFamily="34" charset="0"/>
                <a:cs typeface="Times New Roman" panose="02020603050405020304" pitchFamily="18" charset="0"/>
              </a:rPr>
              <a:t>Writing expectations/Learning objectives in Year 1</a:t>
            </a:r>
            <a:endParaRPr kumimoji="0" lang="en-GB" altLang="en-US" sz="2800" b="1" i="0" u="none" strike="noStrike" cap="none" normalizeH="0" baseline="0" dirty="0">
              <a:ln>
                <a:noFill/>
              </a:ln>
              <a:solidFill>
                <a:srgbClr val="000000"/>
              </a:solidFill>
              <a:effectLst/>
              <a:latin typeface="+mj-lt"/>
            </a:endParaRPr>
          </a:p>
        </p:txBody>
      </p:sp>
      <p:sp>
        <p:nvSpPr>
          <p:cNvPr id="11" name="Slide Number Placeholder 3">
            <a:extLst>
              <a:ext uri="{FF2B5EF4-FFF2-40B4-BE49-F238E27FC236}">
                <a16:creationId xmlns:a16="http://schemas.microsoft.com/office/drawing/2014/main" id="{F17C3CAE-9318-46AE-8F9B-5431B466D911}"/>
              </a:ext>
            </a:extLst>
          </p:cNvPr>
          <p:cNvSpPr txBox="1">
            <a:spLocks/>
          </p:cNvSpPr>
          <p:nvPr/>
        </p:nvSpPr>
        <p:spPr>
          <a:xfrm>
            <a:off x="11316143" y="6098224"/>
            <a:ext cx="642257" cy="365125"/>
          </a:xfrm>
          <a:prstGeom prst="rect">
            <a:avLst/>
          </a:prstGeom>
        </p:spPr>
        <p:txBody>
          <a:bodyPr vert="horz" lIns="91440" tIns="45720" rIns="91440" bIns="45720" rtlCol="0" anchor="ctr"/>
          <a:lstStyle>
            <a:defPPr>
              <a:defRPr lang="ru-RU"/>
            </a:defPPr>
            <a:lvl1pPr marL="0" algn="ctr" defTabSz="914400" rtl="0" eaLnBrk="1" latinLnBrk="0" hangingPunct="1">
              <a:defRPr sz="1600" b="1"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8C0CDE5-970C-4CC4-BF43-0DA127E73E82}" type="slidenum">
              <a:rPr lang="en-US" smtClean="0">
                <a:solidFill>
                  <a:srgbClr val="002060"/>
                </a:solidFill>
              </a:rPr>
              <a:pPr/>
              <a:t>23</a:t>
            </a:fld>
            <a:endParaRPr lang="en-US" dirty="0">
              <a:solidFill>
                <a:srgbClr val="002060"/>
              </a:solidFill>
            </a:endParaRPr>
          </a:p>
        </p:txBody>
      </p:sp>
    </p:spTree>
    <p:extLst>
      <p:ext uri="{BB962C8B-B14F-4D97-AF65-F5344CB8AC3E}">
        <p14:creationId xmlns:p14="http://schemas.microsoft.com/office/powerpoint/2010/main" val="3660740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1850">
            <a:off x="56443" y="1009870"/>
            <a:ext cx="4722372" cy="808908"/>
          </a:xfrm>
        </p:spPr>
        <p:txBody>
          <a:bodyPr>
            <a:noAutofit/>
          </a:bodyPr>
          <a:lstStyle/>
          <a:p>
            <a:pPr algn="ctr"/>
            <a:r>
              <a:rPr lang="en-US" sz="3200" dirty="0">
                <a:solidFill>
                  <a:srgbClr val="000000"/>
                </a:solidFill>
                <a:latin typeface="XCCW Joined 10a" panose="03050602040000000000" pitchFamily="66" charset="0"/>
              </a:rPr>
              <a:t>Educational Visits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386000" y="2273780"/>
            <a:ext cx="4981985" cy="4527717"/>
          </a:xfrm>
        </p:spPr>
        <p:txBody>
          <a:bodyPr>
            <a:normAutofit fontScale="92500" lnSpcReduction="10000"/>
          </a:bodyPr>
          <a:lstStyle/>
          <a:p>
            <a:pPr marL="0" indent="0">
              <a:lnSpc>
                <a:spcPct val="110000"/>
              </a:lnSpc>
              <a:buNone/>
            </a:pPr>
            <a:r>
              <a:rPr lang="en-US" sz="2100" dirty="0">
                <a:solidFill>
                  <a:srgbClr val="000000"/>
                </a:solidFill>
                <a:latin typeface="+mj-lt"/>
                <a:cs typeface="Arial" panose="020B0604020202020204" pitchFamily="34" charset="0"/>
              </a:rPr>
              <a:t>Throughout the year, we intend use our local community area to help us enrich our children’s learning. We will visit Enfield Town, Enfield Town park and The Church often throughout the year. To do this we often will need your help to be part of the outing. Letters will be sent to you when this help is needed. </a:t>
            </a:r>
          </a:p>
          <a:p>
            <a:pPr marL="0" indent="0">
              <a:lnSpc>
                <a:spcPct val="110000"/>
              </a:lnSpc>
              <a:buNone/>
            </a:pPr>
            <a:endParaRPr lang="en-US" sz="2100" dirty="0">
              <a:solidFill>
                <a:srgbClr val="000000"/>
              </a:solidFill>
              <a:latin typeface="+mj-lt"/>
              <a:cs typeface="Arial" panose="020B0604020202020204" pitchFamily="34" charset="0"/>
            </a:endParaRPr>
          </a:p>
          <a:p>
            <a:pPr marL="0" indent="0">
              <a:lnSpc>
                <a:spcPct val="110000"/>
              </a:lnSpc>
              <a:buNone/>
            </a:pPr>
            <a:r>
              <a:rPr lang="en-US" sz="2100" dirty="0">
                <a:solidFill>
                  <a:srgbClr val="000000"/>
                </a:solidFill>
                <a:latin typeface="+mj-lt"/>
                <a:cs typeface="Arial" panose="020B0604020202020204" pitchFamily="34" charset="0"/>
              </a:rPr>
              <a:t>In the summer term we will be going on a educational visit further afield to enhance our summer term topic. Details will be sent out as soon as this has been confirmed. </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24</a:t>
            </a:fld>
            <a:endParaRPr lang="en-US" dirty="0"/>
          </a:p>
        </p:txBody>
      </p:sp>
      <p:sp>
        <p:nvSpPr>
          <p:cNvPr id="7" name="Footer Placeholder 2">
            <a:extLst>
              <a:ext uri="{FF2B5EF4-FFF2-40B4-BE49-F238E27FC236}">
                <a16:creationId xmlns:a16="http://schemas.microsoft.com/office/drawing/2014/main" id="{7BD4DEEA-F9C3-4B01-9611-727977D48EA6}"/>
              </a:ext>
            </a:extLst>
          </p:cNvPr>
          <p:cNvSpPr>
            <a:spLocks noGrp="1"/>
          </p:cNvSpPr>
          <p:nvPr>
            <p:ph type="ftr" sz="quarter" idx="11"/>
          </p:nvPr>
        </p:nvSpPr>
        <p:spPr>
          <a:xfrm>
            <a:off x="8965406" y="6436372"/>
            <a:ext cx="2639323" cy="365125"/>
          </a:xfrm>
        </p:spPr>
        <p:txBody>
          <a:bodyPr/>
          <a:lstStyle/>
          <a:p>
            <a:r>
              <a:rPr lang="en-US" dirty="0">
                <a:latin typeface="XCCW Joined 10a" panose="03050602040000000000" pitchFamily="66" charset="0"/>
              </a:rPr>
              <a:t>Year 1 2026/2027</a:t>
            </a:r>
          </a:p>
        </p:txBody>
      </p:sp>
      <p:pic>
        <p:nvPicPr>
          <p:cNvPr id="9" name="Picture 2" descr="The Royal Gunpowder Mills at Easter - Heritage &amp; History in Waltham Abbey,  Epping Forest - Visit Epping Forest">
            <a:extLst>
              <a:ext uri="{FF2B5EF4-FFF2-40B4-BE49-F238E27FC236}">
                <a16:creationId xmlns:a16="http://schemas.microsoft.com/office/drawing/2014/main" id="{6F663188-FE3B-42AE-B1E1-3AA98934A86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768"/>
          <a:stretch/>
        </p:blipFill>
        <p:spPr bwMode="auto">
          <a:xfrm rot="748099">
            <a:off x="6190506" y="3147393"/>
            <a:ext cx="4356357" cy="23997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bout the Parish – Roman Catholic Parish of Enfield">
            <a:extLst>
              <a:ext uri="{FF2B5EF4-FFF2-40B4-BE49-F238E27FC236}">
                <a16:creationId xmlns:a16="http://schemas.microsoft.com/office/drawing/2014/main" id="{5B0D4793-8FB6-4A81-ACDA-0CC7108F4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53131">
            <a:off x="6787227" y="422769"/>
            <a:ext cx="4356358" cy="2557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4225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1850">
            <a:off x="-135766" y="991525"/>
            <a:ext cx="5386874" cy="734415"/>
          </a:xfrm>
        </p:spPr>
        <p:txBody>
          <a:bodyPr>
            <a:normAutofit/>
          </a:bodyPr>
          <a:lstStyle/>
          <a:p>
            <a:r>
              <a:rPr lang="en-US" sz="3600" dirty="0">
                <a:solidFill>
                  <a:srgbClr val="000000"/>
                </a:solidFill>
                <a:latin typeface="XCCW Joined 10a" panose="03050602040000000000" pitchFamily="66" charset="0"/>
              </a:rPr>
              <a:t>Phonic Workshop</a:t>
            </a: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25</a:t>
            </a:fld>
            <a:endParaRPr lang="en-US" dirty="0"/>
          </a:p>
        </p:txBody>
      </p:sp>
      <p:pic>
        <p:nvPicPr>
          <p:cNvPr id="11" name="Picture 10"/>
          <p:cNvPicPr>
            <a:picLocks noChangeAspect="1"/>
          </p:cNvPicPr>
          <p:nvPr/>
        </p:nvPicPr>
        <p:blipFill rotWithShape="1">
          <a:blip r:embed="rId2"/>
          <a:srcRect t="37201"/>
          <a:stretch/>
        </p:blipFill>
        <p:spPr>
          <a:xfrm rot="964369">
            <a:off x="6376836" y="2309850"/>
            <a:ext cx="4622540" cy="1741747"/>
          </a:xfrm>
          <a:prstGeom prst="rect">
            <a:avLst/>
          </a:prstGeom>
        </p:spPr>
      </p:pic>
      <p:sp>
        <p:nvSpPr>
          <p:cNvPr id="10" name="Text Placeholder 9">
            <a:extLst>
              <a:ext uri="{FF2B5EF4-FFF2-40B4-BE49-F238E27FC236}">
                <a16:creationId xmlns:a16="http://schemas.microsoft.com/office/drawing/2014/main" id="{24CCD606-0A54-478C-8E7A-B9012176D614}"/>
              </a:ext>
            </a:extLst>
          </p:cNvPr>
          <p:cNvSpPr>
            <a:spLocks noGrp="1"/>
          </p:cNvSpPr>
          <p:nvPr>
            <p:ph type="body" sz="quarter" idx="13"/>
          </p:nvPr>
        </p:nvSpPr>
        <p:spPr>
          <a:xfrm>
            <a:off x="479820" y="2360159"/>
            <a:ext cx="4795943" cy="3640667"/>
          </a:xfrm>
        </p:spPr>
        <p:txBody>
          <a:bodyPr>
            <a:normAutofit fontScale="92500" lnSpcReduction="10000"/>
          </a:bodyPr>
          <a:lstStyle/>
          <a:p>
            <a:pPr marL="0" indent="0">
              <a:lnSpc>
                <a:spcPct val="110000"/>
              </a:lnSpc>
              <a:buNone/>
            </a:pPr>
            <a:r>
              <a:rPr lang="en-GB" sz="1900" dirty="0">
                <a:solidFill>
                  <a:srgbClr val="002060"/>
                </a:solidFill>
                <a:latin typeface="+mj-lt"/>
              </a:rPr>
              <a:t>If you need help supporting your child with reading/phonics, Mrs Williams and I will be running a phonics workshop after school in the Spring term.</a:t>
            </a:r>
          </a:p>
          <a:p>
            <a:pPr marL="0" indent="0">
              <a:lnSpc>
                <a:spcPct val="110000"/>
              </a:lnSpc>
              <a:buNone/>
            </a:pPr>
            <a:endParaRPr lang="en-GB" sz="1900" dirty="0">
              <a:solidFill>
                <a:srgbClr val="002060"/>
              </a:solidFill>
              <a:latin typeface="+mj-lt"/>
            </a:endParaRPr>
          </a:p>
          <a:p>
            <a:pPr marL="0" indent="0">
              <a:lnSpc>
                <a:spcPct val="110000"/>
              </a:lnSpc>
              <a:buNone/>
            </a:pPr>
            <a:r>
              <a:rPr lang="en-GB" sz="1900" dirty="0">
                <a:solidFill>
                  <a:srgbClr val="002060"/>
                </a:solidFill>
                <a:latin typeface="+mj-lt"/>
              </a:rPr>
              <a:t>In this workshop you will become more confident in helping your child with phonics. </a:t>
            </a:r>
          </a:p>
          <a:p>
            <a:pPr marL="0" indent="0">
              <a:lnSpc>
                <a:spcPct val="110000"/>
              </a:lnSpc>
              <a:buNone/>
            </a:pPr>
            <a:endParaRPr lang="en-GB" sz="1900" dirty="0">
              <a:solidFill>
                <a:srgbClr val="002060"/>
              </a:solidFill>
              <a:latin typeface="+mj-lt"/>
            </a:endParaRPr>
          </a:p>
          <a:p>
            <a:pPr marL="0" indent="0">
              <a:lnSpc>
                <a:spcPct val="110000"/>
              </a:lnSpc>
              <a:buNone/>
            </a:pPr>
            <a:r>
              <a:rPr lang="en-GB" sz="1900" dirty="0">
                <a:solidFill>
                  <a:srgbClr val="002060"/>
                </a:solidFill>
                <a:latin typeface="+mj-lt"/>
              </a:rPr>
              <a:t>We will email you to let you know when this workshop will start running. </a:t>
            </a:r>
          </a:p>
          <a:p>
            <a:pPr marL="0" indent="0">
              <a:buNone/>
            </a:pPr>
            <a:endParaRPr lang="en-GB" dirty="0"/>
          </a:p>
        </p:txBody>
      </p:sp>
      <p:sp>
        <p:nvSpPr>
          <p:cNvPr id="7" name="Footer Placeholder 2">
            <a:extLst>
              <a:ext uri="{FF2B5EF4-FFF2-40B4-BE49-F238E27FC236}">
                <a16:creationId xmlns:a16="http://schemas.microsoft.com/office/drawing/2014/main" id="{31E9DD6F-4960-4328-A4D1-A9A685AB9166}"/>
              </a:ext>
            </a:extLst>
          </p:cNvPr>
          <p:cNvSpPr>
            <a:spLocks noGrp="1"/>
          </p:cNvSpPr>
          <p:nvPr>
            <p:ph type="ftr" sz="quarter" idx="11"/>
          </p:nvPr>
        </p:nvSpPr>
        <p:spPr>
          <a:xfrm>
            <a:off x="690164" y="6310949"/>
            <a:ext cx="2639323" cy="365125"/>
          </a:xfrm>
        </p:spPr>
        <p:txBody>
          <a:bodyPr/>
          <a:lstStyle/>
          <a:p>
            <a:r>
              <a:rPr lang="en-US" dirty="0">
                <a:latin typeface="XCCW Joined 10a" panose="03050602040000000000" pitchFamily="66" charset="0"/>
              </a:rPr>
              <a:t>Year 1 2026/2027</a:t>
            </a:r>
          </a:p>
        </p:txBody>
      </p:sp>
    </p:spTree>
    <p:extLst>
      <p:ext uri="{BB962C8B-B14F-4D97-AF65-F5344CB8AC3E}">
        <p14:creationId xmlns:p14="http://schemas.microsoft.com/office/powerpoint/2010/main" val="37215951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16940" y="353949"/>
            <a:ext cx="5820722" cy="1328702"/>
          </a:xfrm>
        </p:spPr>
        <p:txBody>
          <a:bodyPr>
            <a:normAutofit/>
          </a:bodyPr>
          <a:lstStyle/>
          <a:p>
            <a:r>
              <a:rPr lang="en-US" sz="3200" dirty="0">
                <a:solidFill>
                  <a:srgbClr val="000000"/>
                </a:solidFill>
                <a:latin typeface="XCCW Joined 10a" panose="03050602040000000000" pitchFamily="66" charset="0"/>
              </a:rPr>
              <a:t>General Reminders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574765" y="2037806"/>
            <a:ext cx="4637315" cy="4273143"/>
          </a:xfrm>
        </p:spPr>
        <p:txBody>
          <a:bodyPr/>
          <a:lstStyle/>
          <a:p>
            <a:pPr marL="0" indent="0">
              <a:buNone/>
            </a:pPr>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solidFill>
                  <a:srgbClr val="000000"/>
                </a:solidFill>
              </a:rPr>
              <a:pPr/>
              <a:t>26</a:t>
            </a:fld>
            <a:endParaRPr lang="en-US" dirty="0">
              <a:solidFill>
                <a:srgbClr val="000000"/>
              </a:solidFill>
            </a:endParaRPr>
          </a:p>
        </p:txBody>
      </p:sp>
      <p:pic>
        <p:nvPicPr>
          <p:cNvPr id="2" name="Picture Placeholder 1"/>
          <p:cNvPicPr>
            <a:picLocks noGrp="1" noChangeAspect="1"/>
          </p:cNvPicPr>
          <p:nvPr>
            <p:ph type="pic" sz="quarter" idx="14"/>
          </p:nvPr>
        </p:nvPicPr>
        <p:blipFill>
          <a:blip r:embed="rId2"/>
          <a:srcRect l="4608" r="4608"/>
          <a:stretch>
            <a:fillRect/>
          </a:stretch>
        </p:blipFill>
        <p:spPr>
          <a:xfrm rot="720000">
            <a:off x="6536515" y="664976"/>
            <a:ext cx="4163163" cy="4901619"/>
          </a:xfrm>
          <a:prstGeom prst="rect">
            <a:avLst/>
          </a:prstGeom>
        </p:spPr>
      </p:pic>
      <p:sp>
        <p:nvSpPr>
          <p:cNvPr id="7" name="Rectangle 6"/>
          <p:cNvSpPr/>
          <p:nvPr/>
        </p:nvSpPr>
        <p:spPr>
          <a:xfrm>
            <a:off x="0" y="2246812"/>
            <a:ext cx="6096000" cy="4893647"/>
          </a:xfrm>
          <a:prstGeom prst="rect">
            <a:avLst/>
          </a:prstGeom>
        </p:spPr>
        <p:txBody>
          <a:bodyPr>
            <a:spAutoFit/>
          </a:bodyPr>
          <a:lstStyle/>
          <a:p>
            <a:pPr marL="285750" indent="-285750">
              <a:buFont typeface="Arial" panose="020B0604020202020204" pitchFamily="34" charset="0"/>
              <a:buChar char="•"/>
            </a:pPr>
            <a:r>
              <a:rPr lang="en-GB" sz="2000" dirty="0">
                <a:solidFill>
                  <a:srgbClr val="000000"/>
                </a:solidFill>
                <a:latin typeface="+mj-lt"/>
              </a:rPr>
              <a:t>School uniform is to be worn each day. White shirt, grey trousers/shorts/skirt/dress, navy jumper and a school tie. </a:t>
            </a:r>
          </a:p>
          <a:p>
            <a:pPr marL="285750" indent="-285750">
              <a:buFont typeface="Arial" panose="020B0604020202020204" pitchFamily="34" charset="0"/>
              <a:buChar char="•"/>
            </a:pPr>
            <a:endParaRPr lang="en-GB" sz="2000" dirty="0">
              <a:solidFill>
                <a:srgbClr val="000000"/>
              </a:solidFill>
              <a:latin typeface="+mj-lt"/>
            </a:endParaRPr>
          </a:p>
          <a:p>
            <a:pPr marL="285750" indent="-285750">
              <a:buFont typeface="Arial" panose="020B0604020202020204" pitchFamily="34" charset="0"/>
              <a:buChar char="•"/>
            </a:pPr>
            <a:r>
              <a:rPr lang="en-GB" sz="2000" dirty="0">
                <a:solidFill>
                  <a:srgbClr val="000000"/>
                </a:solidFill>
                <a:latin typeface="+mj-lt"/>
              </a:rPr>
              <a:t>Please ensure children come to school in their PE kit on their PE days. </a:t>
            </a:r>
          </a:p>
          <a:p>
            <a:r>
              <a:rPr lang="en-GB" sz="2000" b="1" dirty="0">
                <a:solidFill>
                  <a:srgbClr val="000000"/>
                </a:solidFill>
                <a:latin typeface="+mj-lt"/>
              </a:rPr>
              <a:t>    1C: Games Monday and PE Thursday</a:t>
            </a:r>
            <a:endParaRPr lang="en-GB" sz="2000" dirty="0">
              <a:solidFill>
                <a:srgbClr val="000000"/>
              </a:solidFill>
              <a:latin typeface="+mj-lt"/>
            </a:endParaRPr>
          </a:p>
          <a:p>
            <a:pPr algn="ctr"/>
            <a:r>
              <a:rPr lang="en-GB" sz="2000" b="1" dirty="0">
                <a:solidFill>
                  <a:srgbClr val="000000"/>
                </a:solidFill>
                <a:latin typeface="+mj-lt"/>
              </a:rPr>
              <a:t>1S: Games Wednesday and PE Thursday </a:t>
            </a:r>
            <a:endParaRPr lang="en-GB" sz="2000" dirty="0">
              <a:solidFill>
                <a:srgbClr val="000000"/>
              </a:solidFill>
              <a:latin typeface="+mj-lt"/>
            </a:endParaRPr>
          </a:p>
          <a:p>
            <a:endParaRPr lang="en-GB" sz="2000" dirty="0">
              <a:solidFill>
                <a:srgbClr val="000000"/>
              </a:solidFill>
              <a:latin typeface="+mj-lt"/>
            </a:endParaRPr>
          </a:p>
          <a:p>
            <a:pPr marL="285750" indent="-285750">
              <a:buFont typeface="Arial" panose="020B0604020202020204" pitchFamily="34" charset="0"/>
              <a:buChar char="•"/>
            </a:pPr>
            <a:r>
              <a:rPr lang="en-GB" sz="2000" dirty="0">
                <a:solidFill>
                  <a:srgbClr val="000000"/>
                </a:solidFill>
                <a:latin typeface="+mj-lt"/>
              </a:rPr>
              <a:t>Please ensure your child has a named reusable water bottle each day. Hydration is important to health. No juice allowed. </a:t>
            </a:r>
          </a:p>
          <a:p>
            <a:pPr marL="285750" indent="-285750">
              <a:buFont typeface="Arial" panose="020B0604020202020204" pitchFamily="34" charset="0"/>
              <a:buChar char="•"/>
            </a:pPr>
            <a:endParaRPr lang="en-GB" sz="2000" dirty="0">
              <a:solidFill>
                <a:srgbClr val="000000"/>
              </a:solidFill>
              <a:latin typeface="+mj-lt"/>
            </a:endParaRPr>
          </a:p>
          <a:p>
            <a:pPr marL="285750" indent="-285750">
              <a:buFont typeface="Arial" panose="020B0604020202020204" pitchFamily="34" charset="0"/>
              <a:buChar char="•"/>
            </a:pPr>
            <a:r>
              <a:rPr lang="en-GB" sz="1600" b="1" i="1" dirty="0">
                <a:solidFill>
                  <a:srgbClr val="000000"/>
                </a:solidFill>
                <a:latin typeface="+mj-lt"/>
              </a:rPr>
              <a:t>No jewellery allowed including friendship bracelets. </a:t>
            </a:r>
          </a:p>
          <a:p>
            <a:r>
              <a:rPr lang="en-GB" sz="1600" b="1" i="1" dirty="0">
                <a:solidFill>
                  <a:srgbClr val="000000"/>
                </a:solidFill>
                <a:latin typeface="+mj-lt"/>
              </a:rPr>
              <a:t>   (forms part of our risk assessment and school policy.) </a:t>
            </a:r>
          </a:p>
          <a:p>
            <a:endParaRPr lang="en-GB" sz="2000" dirty="0">
              <a:latin typeface="+mj-lt"/>
            </a:endParaRPr>
          </a:p>
        </p:txBody>
      </p:sp>
      <p:sp>
        <p:nvSpPr>
          <p:cNvPr id="8" name="Footer Placeholder 2">
            <a:extLst>
              <a:ext uri="{FF2B5EF4-FFF2-40B4-BE49-F238E27FC236}">
                <a16:creationId xmlns:a16="http://schemas.microsoft.com/office/drawing/2014/main" id="{7FCC64A7-AD44-4FD8-9304-BEEEC2B64DB9}"/>
              </a:ext>
            </a:extLst>
          </p:cNvPr>
          <p:cNvSpPr>
            <a:spLocks noGrp="1"/>
          </p:cNvSpPr>
          <p:nvPr>
            <p:ph type="ftr" sz="quarter" idx="11"/>
          </p:nvPr>
        </p:nvSpPr>
        <p:spPr>
          <a:xfrm>
            <a:off x="8845548" y="6480972"/>
            <a:ext cx="2639323" cy="365125"/>
          </a:xfrm>
        </p:spPr>
        <p:txBody>
          <a:bodyPr/>
          <a:lstStyle/>
          <a:p>
            <a:r>
              <a:rPr lang="en-US" dirty="0">
                <a:latin typeface="XCCW Joined 10a" panose="03050602040000000000" pitchFamily="66" charset="0"/>
              </a:rPr>
              <a:t>Year 1 2026/2027</a:t>
            </a:r>
          </a:p>
        </p:txBody>
      </p:sp>
    </p:spTree>
    <p:extLst>
      <p:ext uri="{BB962C8B-B14F-4D97-AF65-F5344CB8AC3E}">
        <p14:creationId xmlns:p14="http://schemas.microsoft.com/office/powerpoint/2010/main" val="21132134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solidFill>
                  <a:srgbClr val="000000"/>
                </a:solidFill>
              </a:rPr>
              <a:t>27</a:t>
            </a:fld>
            <a:endParaRPr lang="en-US" noProof="0" dirty="0">
              <a:solidFill>
                <a:srgbClr val="000000"/>
              </a:solidFill>
            </a:endParaRPr>
          </a:p>
        </p:txBody>
      </p:sp>
      <p:sp>
        <p:nvSpPr>
          <p:cNvPr id="5" name="Title 4"/>
          <p:cNvSpPr>
            <a:spLocks noGrp="1"/>
          </p:cNvSpPr>
          <p:nvPr>
            <p:ph type="title"/>
          </p:nvPr>
        </p:nvSpPr>
        <p:spPr>
          <a:xfrm rot="-360000">
            <a:off x="154343" y="1025141"/>
            <a:ext cx="4648059" cy="734415"/>
          </a:xfrm>
        </p:spPr>
        <p:txBody>
          <a:bodyPr>
            <a:noAutofit/>
          </a:bodyPr>
          <a:lstStyle/>
          <a:p>
            <a:r>
              <a:rPr lang="en-GB" sz="2400" dirty="0">
                <a:solidFill>
                  <a:srgbClr val="000000"/>
                </a:solidFill>
                <a:latin typeface="XCCW Joined 10a" panose="03050602040000000000" pitchFamily="66" charset="0"/>
              </a:rPr>
              <a:t>How can you support your child at home? </a:t>
            </a:r>
          </a:p>
        </p:txBody>
      </p:sp>
      <p:sp>
        <p:nvSpPr>
          <p:cNvPr id="6" name="Text Placeholder 5"/>
          <p:cNvSpPr>
            <a:spLocks noGrp="1"/>
          </p:cNvSpPr>
          <p:nvPr>
            <p:ph type="body" sz="quarter" idx="13"/>
          </p:nvPr>
        </p:nvSpPr>
        <p:spPr>
          <a:xfrm>
            <a:off x="0" y="1912555"/>
            <a:ext cx="5662863" cy="4848664"/>
          </a:xfrm>
        </p:spPr>
        <p:txBody>
          <a:bodyPr>
            <a:noAutofit/>
          </a:bodyPr>
          <a:lstStyle/>
          <a:p>
            <a:endParaRPr lang="en-GB" sz="1400" dirty="0">
              <a:solidFill>
                <a:srgbClr val="002060"/>
              </a:solidFill>
              <a:latin typeface="+mj-lt"/>
            </a:endParaRPr>
          </a:p>
          <a:p>
            <a:r>
              <a:rPr lang="en-GB" sz="2000" dirty="0">
                <a:solidFill>
                  <a:srgbClr val="002060"/>
                </a:solidFill>
                <a:latin typeface="+mj-lt"/>
                <a:cs typeface="Arial" panose="020B0604020202020204" pitchFamily="34" charset="0"/>
              </a:rPr>
              <a:t>Studies have shown that in Primary Schools, homework linked to learning in school, can have a positive impact of +3 months.</a:t>
            </a:r>
          </a:p>
          <a:p>
            <a:pPr marL="0" indent="0">
              <a:buNone/>
            </a:pPr>
            <a:r>
              <a:rPr lang="en-GB" sz="2000" dirty="0">
                <a:solidFill>
                  <a:srgbClr val="002060"/>
                </a:solidFill>
                <a:latin typeface="+mj-lt"/>
                <a:cs typeface="Arial" panose="020B0604020202020204" pitchFamily="34" charset="0"/>
              </a:rPr>
              <a:t>   </a:t>
            </a:r>
            <a:r>
              <a:rPr lang="en-GB" sz="1200" dirty="0">
                <a:solidFill>
                  <a:srgbClr val="002060"/>
                </a:solidFill>
                <a:latin typeface="+mj-lt"/>
                <a:cs typeface="Arial" panose="020B0604020202020204" pitchFamily="34" charset="0"/>
              </a:rPr>
              <a:t>(EEF educational research).</a:t>
            </a:r>
            <a:endParaRPr lang="en-GB" sz="2000" dirty="0">
              <a:solidFill>
                <a:srgbClr val="002060"/>
              </a:solidFill>
              <a:latin typeface="+mj-lt"/>
              <a:cs typeface="Arial" panose="020B0604020202020204" pitchFamily="34" charset="0"/>
            </a:endParaRPr>
          </a:p>
          <a:p>
            <a:pPr marL="0" indent="0">
              <a:buNone/>
            </a:pPr>
            <a:endParaRPr lang="en-GB" sz="2000" dirty="0">
              <a:solidFill>
                <a:srgbClr val="002060"/>
              </a:solidFill>
              <a:latin typeface="+mj-lt"/>
              <a:cs typeface="Arial" panose="020B0604020202020204" pitchFamily="34" charset="0"/>
            </a:endParaRPr>
          </a:p>
          <a:p>
            <a:r>
              <a:rPr lang="en-US" sz="2000" dirty="0">
                <a:solidFill>
                  <a:srgbClr val="002060"/>
                </a:solidFill>
                <a:latin typeface="+mj-lt"/>
                <a:cs typeface="Arial" panose="020B0604020202020204" pitchFamily="34" charset="0"/>
              </a:rPr>
              <a:t>Support  children by encouraging them to set goals, plan, and manage their time, effort, and emotions. This type of support can help children to regulate their own learning and will often be more valuable than direct help with homework tasks.</a:t>
            </a:r>
            <a:r>
              <a:rPr lang="en-GB" sz="2000" dirty="0">
                <a:solidFill>
                  <a:srgbClr val="002060"/>
                </a:solidFill>
                <a:latin typeface="+mj-lt"/>
                <a:cs typeface="Arial" panose="020B0604020202020204" pitchFamily="34" charset="0"/>
              </a:rPr>
              <a:t> Ensure they have a quiet place to work – away from distractions. Discuss the task and ask them to explain what they need to do. </a:t>
            </a:r>
          </a:p>
          <a:p>
            <a:endParaRPr lang="en-GB" sz="1400" dirty="0"/>
          </a:p>
        </p:txBody>
      </p:sp>
      <p:pic>
        <p:nvPicPr>
          <p:cNvPr id="8" name="Picture 7"/>
          <p:cNvPicPr>
            <a:picLocks noChangeAspect="1"/>
          </p:cNvPicPr>
          <p:nvPr/>
        </p:nvPicPr>
        <p:blipFill>
          <a:blip r:embed="rId2"/>
          <a:stretch>
            <a:fillRect/>
          </a:stretch>
        </p:blipFill>
        <p:spPr>
          <a:xfrm rot="757370">
            <a:off x="6702515" y="1251358"/>
            <a:ext cx="3980393" cy="3200236"/>
          </a:xfrm>
          <a:prstGeom prst="rect">
            <a:avLst/>
          </a:prstGeom>
        </p:spPr>
      </p:pic>
      <p:sp>
        <p:nvSpPr>
          <p:cNvPr id="7" name="Footer Placeholder 2">
            <a:extLst>
              <a:ext uri="{FF2B5EF4-FFF2-40B4-BE49-F238E27FC236}">
                <a16:creationId xmlns:a16="http://schemas.microsoft.com/office/drawing/2014/main" id="{6605F0B2-3092-4474-AB62-6E7813D3DFB8}"/>
              </a:ext>
            </a:extLst>
          </p:cNvPr>
          <p:cNvSpPr txBox="1">
            <a:spLocks/>
          </p:cNvSpPr>
          <p:nvPr/>
        </p:nvSpPr>
        <p:spPr>
          <a:xfrm>
            <a:off x="9048101" y="6396094"/>
            <a:ext cx="2639323" cy="365125"/>
          </a:xfrm>
          <a:prstGeom prst="rect">
            <a:avLst/>
          </a:prstGeom>
        </p:spPr>
        <p:txBody>
          <a:bodyPr vert="horz" lIns="0" tIns="45720" rIns="91440" bIns="45720" rtlCol="0" anchor="ctr"/>
          <a:lstStyle>
            <a:defPPr>
              <a:defRPr lang="ru-RU"/>
            </a:defPPr>
            <a:lvl1pPr marL="0" algn="l" defTabSz="914400" rtl="0" eaLnBrk="1" latinLnBrk="0" hangingPunct="1">
              <a:defRPr sz="1600" b="1"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atin typeface="XCCW Joined 10a" panose="03050602040000000000" pitchFamily="66" charset="0"/>
              </a:rPr>
              <a:t>Year 1 2026/2027</a:t>
            </a:r>
            <a:endParaRPr lang="en-US" dirty="0">
              <a:latin typeface="XCCW Joined 10a" panose="03050602040000000000" pitchFamily="66" charset="0"/>
            </a:endParaRPr>
          </a:p>
        </p:txBody>
      </p:sp>
    </p:spTree>
    <p:extLst>
      <p:ext uri="{BB962C8B-B14F-4D97-AF65-F5344CB8AC3E}">
        <p14:creationId xmlns:p14="http://schemas.microsoft.com/office/powerpoint/2010/main" val="32124524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solidFill>
                  <a:srgbClr val="000000"/>
                </a:solidFill>
              </a:rPr>
              <a:t>28</a:t>
            </a:fld>
            <a:endParaRPr lang="en-US" noProof="0" dirty="0">
              <a:solidFill>
                <a:srgbClr val="000000"/>
              </a:solidFill>
            </a:endParaRPr>
          </a:p>
        </p:txBody>
      </p:sp>
      <p:sp>
        <p:nvSpPr>
          <p:cNvPr id="5" name="Title 4"/>
          <p:cNvSpPr>
            <a:spLocks noGrp="1"/>
          </p:cNvSpPr>
          <p:nvPr>
            <p:ph type="title"/>
          </p:nvPr>
        </p:nvSpPr>
        <p:spPr>
          <a:xfrm rot="-360000">
            <a:off x="154343" y="1025141"/>
            <a:ext cx="4648059" cy="734415"/>
          </a:xfrm>
        </p:spPr>
        <p:txBody>
          <a:bodyPr>
            <a:noAutofit/>
          </a:bodyPr>
          <a:lstStyle/>
          <a:p>
            <a:r>
              <a:rPr lang="en-GB" sz="2400" dirty="0">
                <a:solidFill>
                  <a:srgbClr val="000000"/>
                </a:solidFill>
                <a:latin typeface="XCCW Joined 10a" panose="03050602040000000000" pitchFamily="66" charset="0"/>
              </a:rPr>
              <a:t>How can you support your child at home? </a:t>
            </a:r>
          </a:p>
        </p:txBody>
      </p:sp>
      <p:sp>
        <p:nvSpPr>
          <p:cNvPr id="6" name="Text Placeholder 5"/>
          <p:cNvSpPr>
            <a:spLocks noGrp="1"/>
          </p:cNvSpPr>
          <p:nvPr>
            <p:ph type="body" sz="quarter" idx="13"/>
          </p:nvPr>
        </p:nvSpPr>
        <p:spPr>
          <a:xfrm>
            <a:off x="0" y="2169229"/>
            <a:ext cx="5550568" cy="4848664"/>
          </a:xfrm>
        </p:spPr>
        <p:txBody>
          <a:bodyPr>
            <a:noAutofit/>
          </a:bodyPr>
          <a:lstStyle/>
          <a:p>
            <a:endParaRPr lang="en-GB" sz="2000" dirty="0">
              <a:latin typeface="+mj-lt"/>
            </a:endParaRPr>
          </a:p>
          <a:p>
            <a:r>
              <a:rPr lang="en-GB" sz="2000" dirty="0">
                <a:solidFill>
                  <a:srgbClr val="002060"/>
                </a:solidFill>
                <a:latin typeface="+mj-lt"/>
                <a:cs typeface="Arial" panose="020B0604020202020204" pitchFamily="34" charset="0"/>
              </a:rPr>
              <a:t>Read with your child and encourage discussion around the book to develop children’s reading for meaning. </a:t>
            </a:r>
          </a:p>
          <a:p>
            <a:pPr algn="ctr"/>
            <a:endParaRPr lang="en-GB" sz="2000" dirty="0">
              <a:solidFill>
                <a:srgbClr val="002060"/>
              </a:solidFill>
              <a:latin typeface="+mj-lt"/>
              <a:cs typeface="Arial" panose="020B0604020202020204" pitchFamily="34" charset="0"/>
            </a:endParaRPr>
          </a:p>
          <a:p>
            <a:r>
              <a:rPr lang="en-GB" sz="2000" dirty="0">
                <a:solidFill>
                  <a:srgbClr val="002060"/>
                </a:solidFill>
                <a:latin typeface="+mj-lt"/>
                <a:cs typeface="Arial" panose="020B0604020202020204" pitchFamily="34" charset="0"/>
              </a:rPr>
              <a:t>Practise weekly phonics homework.</a:t>
            </a:r>
          </a:p>
          <a:p>
            <a:endParaRPr lang="en-GB" sz="2000" dirty="0">
              <a:solidFill>
                <a:srgbClr val="002060"/>
              </a:solidFill>
              <a:latin typeface="+mj-lt"/>
              <a:cs typeface="Arial" panose="020B0604020202020204" pitchFamily="34" charset="0"/>
            </a:endParaRPr>
          </a:p>
          <a:p>
            <a:r>
              <a:rPr lang="en-GB" sz="2000" dirty="0">
                <a:solidFill>
                  <a:srgbClr val="002060"/>
                </a:solidFill>
                <a:latin typeface="+mj-lt"/>
                <a:cs typeface="Arial" panose="020B0604020202020204" pitchFamily="34" charset="0"/>
              </a:rPr>
              <a:t>Log in to DB Primary to access homework. (If you have any issues with passwords or logging into the learning platforms please let us know by emailing via the office). </a:t>
            </a:r>
          </a:p>
          <a:p>
            <a:endParaRPr lang="en-GB" sz="1400" dirty="0">
              <a:latin typeface="Arial" panose="020B0604020202020204" pitchFamily="34" charset="0"/>
              <a:cs typeface="Arial" panose="020B0604020202020204" pitchFamily="34" charset="0"/>
            </a:endParaRPr>
          </a:p>
          <a:p>
            <a:endParaRPr lang="en-GB" sz="1400" dirty="0"/>
          </a:p>
        </p:txBody>
      </p:sp>
      <p:pic>
        <p:nvPicPr>
          <p:cNvPr id="8" name="Picture 7"/>
          <p:cNvPicPr>
            <a:picLocks noChangeAspect="1"/>
          </p:cNvPicPr>
          <p:nvPr/>
        </p:nvPicPr>
        <p:blipFill>
          <a:blip r:embed="rId2"/>
          <a:stretch>
            <a:fillRect/>
          </a:stretch>
        </p:blipFill>
        <p:spPr>
          <a:xfrm rot="757370">
            <a:off x="6702515" y="1251358"/>
            <a:ext cx="3980393" cy="3200236"/>
          </a:xfrm>
          <a:prstGeom prst="rect">
            <a:avLst/>
          </a:prstGeom>
        </p:spPr>
      </p:pic>
      <p:sp>
        <p:nvSpPr>
          <p:cNvPr id="7" name="Footer Placeholder 2">
            <a:extLst>
              <a:ext uri="{FF2B5EF4-FFF2-40B4-BE49-F238E27FC236}">
                <a16:creationId xmlns:a16="http://schemas.microsoft.com/office/drawing/2014/main" id="{6605F0B2-3092-4474-AB62-6E7813D3DFB8}"/>
              </a:ext>
            </a:extLst>
          </p:cNvPr>
          <p:cNvSpPr txBox="1">
            <a:spLocks/>
          </p:cNvSpPr>
          <p:nvPr/>
        </p:nvSpPr>
        <p:spPr>
          <a:xfrm>
            <a:off x="9166677" y="6492875"/>
            <a:ext cx="2639323" cy="365125"/>
          </a:xfrm>
          <a:prstGeom prst="rect">
            <a:avLst/>
          </a:prstGeom>
        </p:spPr>
        <p:txBody>
          <a:bodyPr vert="horz" lIns="0" tIns="45720" rIns="91440" bIns="45720" rtlCol="0" anchor="ctr"/>
          <a:lstStyle>
            <a:defPPr>
              <a:defRPr lang="ru-RU"/>
            </a:defPPr>
            <a:lvl1pPr marL="0" algn="l" defTabSz="914400" rtl="0" eaLnBrk="1" latinLnBrk="0" hangingPunct="1">
              <a:defRPr sz="1600" b="1"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XCCW Joined 10a" panose="03050602040000000000" pitchFamily="66" charset="0"/>
              </a:rPr>
              <a:t>Year 1 2026/2027</a:t>
            </a:r>
          </a:p>
        </p:txBody>
      </p:sp>
    </p:spTree>
    <p:extLst>
      <p:ext uri="{BB962C8B-B14F-4D97-AF65-F5344CB8AC3E}">
        <p14:creationId xmlns:p14="http://schemas.microsoft.com/office/powerpoint/2010/main" val="2175195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normAutofit fontScale="90000"/>
          </a:bodyPr>
          <a:lstStyle/>
          <a:p>
            <a:r>
              <a:rPr lang="en-US" dirty="0">
                <a:solidFill>
                  <a:srgbClr val="000000"/>
                </a:solidFill>
                <a:latin typeface="XCCW Joined 10a" panose="03050602040000000000" pitchFamily="66" charset="0"/>
              </a:rPr>
              <a:t>Thank You!</a:t>
            </a:r>
            <a:endParaRPr lang="ru-RU" dirty="0">
              <a:solidFill>
                <a:srgbClr val="000000"/>
              </a:solidFill>
            </a:endParaRPr>
          </a:p>
        </p:txBody>
      </p:sp>
      <p:pic>
        <p:nvPicPr>
          <p:cNvPr id="9" name="Picture Placeholder 8">
            <a:extLst>
              <a:ext uri="{FF2B5EF4-FFF2-40B4-BE49-F238E27FC236}">
                <a16:creationId xmlns:a16="http://schemas.microsoft.com/office/drawing/2014/main" id="{B32D2518-247F-4282-BB91-5E244044DFE9}"/>
              </a:ext>
            </a:extLst>
          </p:cNvPr>
          <p:cNvPicPr>
            <a:picLocks noGrp="1"/>
          </p:cNvPicPr>
          <p:nvPr>
            <p:ph type="pic" sz="quarter" idx="13"/>
          </p:nvPr>
        </p:nvPicPr>
        <p:blipFill>
          <a:blip r:embed="rId2"/>
          <a:srcRect t="7614" b="7614"/>
          <a:stretch>
            <a:fillRect/>
          </a:stretch>
        </p:blipFill>
        <p:spPr>
          <a:xfrm rot="20955091">
            <a:off x="514594" y="1578077"/>
            <a:ext cx="4426116" cy="4276615"/>
          </a:xfrm>
          <a:prstGeom prst="rect">
            <a:avLst/>
          </a:prstGeom>
        </p:spPr>
      </p:pic>
      <p:sp>
        <p:nvSpPr>
          <p:cNvPr id="5" name="Footer Placeholder 2">
            <a:extLst>
              <a:ext uri="{FF2B5EF4-FFF2-40B4-BE49-F238E27FC236}">
                <a16:creationId xmlns:a16="http://schemas.microsoft.com/office/drawing/2014/main" id="{E9FE3B4D-38DC-479F-8347-B6602381879B}"/>
              </a:ext>
            </a:extLst>
          </p:cNvPr>
          <p:cNvSpPr txBox="1">
            <a:spLocks/>
          </p:cNvSpPr>
          <p:nvPr/>
        </p:nvSpPr>
        <p:spPr>
          <a:xfrm>
            <a:off x="898712" y="6492875"/>
            <a:ext cx="2639323" cy="365125"/>
          </a:xfrm>
          <a:prstGeom prst="rect">
            <a:avLst/>
          </a:prstGeom>
        </p:spPr>
        <p:txBody>
          <a:bodyPr vert="horz" lIns="0" tIns="45720" rIns="91440" bIns="45720" rtlCol="0" anchor="ctr"/>
          <a:lstStyle>
            <a:defPPr>
              <a:defRPr lang="ru-RU"/>
            </a:defPPr>
            <a:lvl1pPr marL="0" algn="l" defTabSz="914400" rtl="0" eaLnBrk="1" latinLnBrk="0" hangingPunct="1">
              <a:defRPr sz="1600" b="1"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atin typeface="XCCW Joined 10a" panose="03050602040000000000" pitchFamily="66" charset="0"/>
              </a:rPr>
              <a:t>Year 1 2026/2027</a:t>
            </a:r>
            <a:endParaRPr lang="en-US" dirty="0">
              <a:latin typeface="XCCW Joined 10a" panose="03050602040000000000" pitchFamily="66" charset="0"/>
            </a:endParaRPr>
          </a:p>
        </p:txBody>
      </p:sp>
      <p:sp>
        <p:nvSpPr>
          <p:cNvPr id="6" name="Slide Number Placeholder 3">
            <a:extLst>
              <a:ext uri="{FF2B5EF4-FFF2-40B4-BE49-F238E27FC236}">
                <a16:creationId xmlns:a16="http://schemas.microsoft.com/office/drawing/2014/main" id="{B8330241-0C49-4295-AB97-1FD0E9946F41}"/>
              </a:ext>
            </a:extLst>
          </p:cNvPr>
          <p:cNvSpPr txBox="1">
            <a:spLocks/>
          </p:cNvSpPr>
          <p:nvPr/>
        </p:nvSpPr>
        <p:spPr>
          <a:xfrm>
            <a:off x="11163743" y="5945824"/>
            <a:ext cx="642257" cy="365125"/>
          </a:xfrm>
          <a:prstGeom prst="rect">
            <a:avLst/>
          </a:prstGeom>
        </p:spPr>
        <p:txBody>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8C0CDE5-970C-4CC4-BF43-0DA127E73E82}" type="slidenum">
              <a:rPr lang="en-US" smtClean="0"/>
              <a:pPr/>
              <a:t>29</a:t>
            </a:fld>
            <a:endParaRPr lang="en-US" dirty="0"/>
          </a:p>
        </p:txBody>
      </p:sp>
    </p:spTree>
    <p:extLst>
      <p:ext uri="{BB962C8B-B14F-4D97-AF65-F5344CB8AC3E}">
        <p14:creationId xmlns:p14="http://schemas.microsoft.com/office/powerpoint/2010/main" val="1923331524"/>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F6C8FF-3D90-457B-9108-406F928CD7CB}">
  <ds:schemaRefs>
    <ds:schemaRef ds:uri="71af3243-3dd4-4a8d-8c0d-dd76da1f02a5"/>
    <ds:schemaRef ds:uri="16c05727-aa75-4e4a-9b5f-8a80a1165891"/>
    <ds:schemaRef ds:uri="http://purl.org/dc/terms/"/>
    <ds:schemaRef ds:uri="http://purl.org/dc/elements/1.1/"/>
    <ds:schemaRef ds:uri="http://schemas.microsoft.com/office/infopath/2007/PartnerControls"/>
    <ds:schemaRef ds:uri="http://schemas.openxmlformats.org/package/2006/metadata/core-properties"/>
    <ds:schemaRef ds:uri="http://schemas.microsoft.com/office/2006/documentManagement/types"/>
    <ds:schemaRef ds:uri="http://www.w3.org/XML/1998/namespace"/>
    <ds:schemaRef ds:uri="http://purl.org/dc/dcmitype/"/>
    <ds:schemaRef ds:uri="http://schemas.microsoft.com/office/2006/metadata/properties"/>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2457</Words>
  <Application>Microsoft Office PowerPoint</Application>
  <PresentationFormat>Widescreen</PresentationFormat>
  <Paragraphs>304</Paragraphs>
  <Slides>29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Comic Sans MS</vt:lpstr>
      <vt:lpstr>Franklin Gothic Book</vt:lpstr>
      <vt:lpstr>Symbol</vt:lpstr>
      <vt:lpstr>Tahoma</vt:lpstr>
      <vt:lpstr>XCCW Joined 10a</vt:lpstr>
      <vt:lpstr>Office Theme</vt:lpstr>
      <vt:lpstr>Welcome to Year 1</vt:lpstr>
      <vt:lpstr>Meet the Staff </vt:lpstr>
      <vt:lpstr>Senior Leadership Team  </vt:lpstr>
      <vt:lpstr>Transition</vt:lpstr>
      <vt:lpstr>A Typical Day </vt:lpstr>
      <vt:lpstr>Catholic Life of the School </vt:lpstr>
      <vt:lpstr>Catholic Life of the School </vt:lpstr>
      <vt:lpstr>Homework </vt:lpstr>
      <vt:lpstr>Reading </vt:lpstr>
      <vt:lpstr>We want to know </vt:lpstr>
      <vt:lpstr> Guided Reading </vt:lpstr>
      <vt:lpstr>PowerPoint Presentation</vt:lpstr>
      <vt:lpstr>PowerPoint Presentation</vt:lpstr>
      <vt:lpstr>PowerPoint Presentation</vt:lpstr>
      <vt:lpstr>How to say  the sounds</vt:lpstr>
      <vt:lpstr>Phase 5</vt:lpstr>
      <vt:lpstr>PowerPoint Presentation</vt:lpstr>
      <vt:lpstr>Spelling</vt:lpstr>
      <vt:lpstr>What is the Phonics Screening Check?</vt:lpstr>
      <vt:lpstr>What is the Phonics Screening Check?</vt:lpstr>
      <vt:lpstr>Literacy </vt:lpstr>
      <vt:lpstr>Topics </vt:lpstr>
      <vt:lpstr>Literacy </vt:lpstr>
      <vt:lpstr>Educational Visits</vt:lpstr>
      <vt:lpstr>Phonic Workshop</vt:lpstr>
      <vt:lpstr>General Reminders </vt:lpstr>
      <vt:lpstr>How can you support your child at home? </vt:lpstr>
      <vt:lpstr>How can you support your child at home? </vt:lpstr>
      <vt:lpstr>Thank You!</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2022-09-08T19:46:03Z</dcterms:created>
  <dcterms:modified xsi:type="dcterms:W3CDTF">2026-10-08T11:36:06Z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