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5"/>
  </p:notesMasterIdLst>
  <p:handoutMasterIdLst>
    <p:handoutMasterId r:id="rId26"/>
  </p:handoutMasterIdLst>
  <p:sldIdLst>
    <p:sldId id="256" r:id="rId5"/>
    <p:sldId id="258" r:id="rId6"/>
    <p:sldId id="278" r:id="rId7"/>
    <p:sldId id="291" r:id="rId8"/>
    <p:sldId id="276" r:id="rId9"/>
    <p:sldId id="268" r:id="rId10"/>
    <p:sldId id="272" r:id="rId11"/>
    <p:sldId id="280" r:id="rId12"/>
    <p:sldId id="288" r:id="rId13"/>
    <p:sldId id="285" r:id="rId14"/>
    <p:sldId id="286" r:id="rId15"/>
    <p:sldId id="281" r:id="rId16"/>
    <p:sldId id="282" r:id="rId17"/>
    <p:sldId id="283" r:id="rId18"/>
    <p:sldId id="287" r:id="rId19"/>
    <p:sldId id="270" r:id="rId20"/>
    <p:sldId id="277" r:id="rId21"/>
    <p:sldId id="289" r:id="rId22"/>
    <p:sldId id="290" r:id="rId23"/>
    <p:sldId id="271"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9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29" autoAdjust="0"/>
    <p:restoredTop sz="94712" autoAdjust="0"/>
  </p:normalViewPr>
  <p:slideViewPr>
    <p:cSldViewPr snapToGrid="0">
      <p:cViewPr varScale="1">
        <p:scale>
          <a:sx n="113" d="100"/>
          <a:sy n="113" d="100"/>
        </p:scale>
        <p:origin x="534" y="10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9/30/2026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9/30/2026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chart</a:t>
            </a:r>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table</a:t>
            </a:r>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dirty="0"/>
              <a:t>Click icon to add media</a:t>
            </a:r>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dirty="0"/>
              <a:t>Click icon to add picture</a:t>
            </a:r>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dirty="0"/>
              <a:t>Click icon to add picture</a:t>
            </a:r>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a:xfrm rot="720000">
            <a:off x="9459501" y="448585"/>
            <a:ext cx="1612680" cy="1052064"/>
          </a:xfrm>
        </p:spPr>
        <p:txBody>
          <a:bodyPr>
            <a:normAutofit/>
          </a:bodyPr>
          <a:lstStyle/>
          <a:p>
            <a:r>
              <a:rPr lang="en-US" sz="2400" dirty="0">
                <a:solidFill>
                  <a:srgbClr val="000000"/>
                </a:solidFill>
              </a:rPr>
              <a:t>September 2026</a:t>
            </a:r>
            <a:endParaRPr lang="ru-RU" sz="2400" dirty="0">
              <a:solidFill>
                <a:srgbClr val="000000"/>
              </a:solidFill>
            </a:endParaRPr>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pPr algn="ctr"/>
            <a:r>
              <a:rPr lang="en-GB" dirty="0"/>
              <a:t>Welcome to Year 3 </a:t>
            </a:r>
            <a:endParaRPr lang="ru-RU" dirty="0"/>
          </a:p>
        </p:txBody>
      </p:sp>
      <p:pic>
        <p:nvPicPr>
          <p:cNvPr id="8" name="Picture Placeholder 3">
            <a:extLst>
              <a:ext uri="{FF2B5EF4-FFF2-40B4-BE49-F238E27FC236}">
                <a16:creationId xmlns:a16="http://schemas.microsoft.com/office/drawing/2014/main" id="{AEFBDDD0-02CF-4BE2-BEE0-C123A825FEF8}"/>
              </a:ext>
            </a:extLst>
          </p:cNvPr>
          <p:cNvPicPr>
            <a:picLocks noGrp="1" noChangeAspect="1"/>
          </p:cNvPicPr>
          <p:nvPr>
            <p:ph type="pic" sz="quarter" idx="15"/>
          </p:nvPr>
        </p:nvPicPr>
        <p:blipFill>
          <a:blip r:embed="rId2"/>
          <a:srcRect l="1052" r="1052"/>
          <a:stretch>
            <a:fillRect/>
          </a:stretch>
        </p:blipFill>
        <p:spPr>
          <a:xfrm rot="21031945">
            <a:off x="698620" y="1724701"/>
            <a:ext cx="4394029" cy="3923138"/>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A Typical Day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494263" y="2023957"/>
            <a:ext cx="5090108" cy="4286992"/>
          </a:xfrm>
        </p:spPr>
        <p:txBody>
          <a:bodyPr/>
          <a:lstStyle/>
          <a:p>
            <a:pPr marL="0" indent="0">
              <a:buNone/>
            </a:pPr>
            <a:endParaRPr lang="en-US" sz="1800" dirty="0">
              <a:latin typeface="Arial" panose="020B0604020202020204" pitchFamily="34" charset="0"/>
              <a:cs typeface="Arial" panose="020B0604020202020204" pitchFamily="34" charset="0"/>
            </a:endParaRPr>
          </a:p>
          <a:p>
            <a:r>
              <a:rPr lang="en-US" sz="1800" dirty="0">
                <a:latin typeface="Arial" panose="020B0604020202020204" pitchFamily="34" charset="0"/>
                <a:cs typeface="Arial" panose="020B0604020202020204" pitchFamily="34" charset="0"/>
              </a:rPr>
              <a:t>8.45: Soft Start </a:t>
            </a:r>
          </a:p>
          <a:p>
            <a:r>
              <a:rPr lang="en-US" sz="1800" dirty="0">
                <a:latin typeface="Arial" panose="020B0604020202020204" pitchFamily="34" charset="0"/>
                <a:cs typeface="Arial" panose="020B0604020202020204" pitchFamily="34" charset="0"/>
              </a:rPr>
              <a:t>9.00: Registration</a:t>
            </a:r>
            <a:r>
              <a:rPr lang="en-US" dirty="0">
                <a:latin typeface="Arial" panose="020B0604020202020204" pitchFamily="34" charset="0"/>
                <a:cs typeface="Arial" panose="020B0604020202020204" pitchFamily="34" charset="0"/>
              </a:rPr>
              <a:t>.</a:t>
            </a:r>
          </a:p>
          <a:p>
            <a:r>
              <a:rPr lang="en-US" sz="1800" dirty="0">
                <a:latin typeface="Arial" panose="020B0604020202020204" pitchFamily="34" charset="0"/>
                <a:cs typeface="Arial" panose="020B0604020202020204" pitchFamily="34" charset="0"/>
              </a:rPr>
              <a:t>9.05- 9.20: Early morning work/targeted interventions / reading </a:t>
            </a:r>
          </a:p>
          <a:p>
            <a:r>
              <a:rPr lang="en-US" sz="1800" dirty="0">
                <a:latin typeface="Arial" panose="020B0604020202020204" pitchFamily="34" charset="0"/>
                <a:cs typeface="Arial" panose="020B0604020202020204" pitchFamily="34" charset="0"/>
              </a:rPr>
              <a:t>9.30: Maths  </a:t>
            </a:r>
          </a:p>
          <a:p>
            <a:r>
              <a:rPr lang="en-US" sz="1800" dirty="0">
                <a:latin typeface="Arial" panose="020B0604020202020204" pitchFamily="34" charset="0"/>
                <a:cs typeface="Arial" panose="020B0604020202020204" pitchFamily="34" charset="0"/>
              </a:rPr>
              <a:t>10.30: Playtime (children encouraged to bring a piece of fruit in for their snack)</a:t>
            </a:r>
          </a:p>
          <a:p>
            <a:r>
              <a:rPr lang="en-US" sz="1800" dirty="0">
                <a:latin typeface="Arial" panose="020B0604020202020204" pitchFamily="34" charset="0"/>
                <a:cs typeface="Arial" panose="020B0604020202020204" pitchFamily="34" charset="0"/>
              </a:rPr>
              <a:t>10.45: Literacy/RE </a:t>
            </a:r>
          </a:p>
          <a:p>
            <a:r>
              <a:rPr lang="en-US" sz="1800" dirty="0">
                <a:latin typeface="Arial" panose="020B0604020202020204" pitchFamily="34" charset="0"/>
                <a:cs typeface="Arial" panose="020B0604020202020204" pitchFamily="34" charset="0"/>
              </a:rPr>
              <a:t>12.00: Lunch </a:t>
            </a:r>
          </a:p>
          <a:p>
            <a:r>
              <a:rPr lang="en-US" sz="1800" dirty="0">
                <a:latin typeface="Arial" panose="020B0604020202020204" pitchFamily="34" charset="0"/>
                <a:cs typeface="Arial" panose="020B0604020202020204" pitchFamily="34" charset="0"/>
              </a:rPr>
              <a:t>1.00-1.15: quiet reading </a:t>
            </a:r>
          </a:p>
          <a:p>
            <a:r>
              <a:rPr lang="en-US" sz="1800" dirty="0">
                <a:latin typeface="Arial" panose="020B0604020202020204" pitchFamily="34" charset="0"/>
                <a:cs typeface="Arial" panose="020B0604020202020204" pitchFamily="34" charset="0"/>
              </a:rPr>
              <a:t>2:15 – 2:30: daily run </a:t>
            </a:r>
          </a:p>
          <a:p>
            <a:r>
              <a:rPr lang="en-US" sz="1800" dirty="0">
                <a:latin typeface="Arial" panose="020B0604020202020204" pitchFamily="34" charset="0"/>
                <a:cs typeface="Arial" panose="020B0604020202020204" pitchFamily="34" charset="0"/>
              </a:rPr>
              <a:t>1.15-3.30: Topic / Humanities</a:t>
            </a: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a:t>
            </a:fld>
            <a:endParaRPr lang="en-US" dirty="0"/>
          </a:p>
        </p:txBody>
      </p:sp>
      <p:pic>
        <p:nvPicPr>
          <p:cNvPr id="2" name="Picture Placeholder 1"/>
          <p:cNvPicPr>
            <a:picLocks noGrp="1" noChangeAspect="1"/>
          </p:cNvPicPr>
          <p:nvPr>
            <p:ph type="pic" sz="quarter" idx="14"/>
          </p:nvPr>
        </p:nvPicPr>
        <p:blipFill>
          <a:blip r:embed="rId2"/>
          <a:srcRect l="19673" r="19673"/>
          <a:stretch>
            <a:fillRect/>
          </a:stretch>
        </p:blipFill>
        <p:spPr>
          <a:xfrm rot="720000">
            <a:off x="7235609" y="1055468"/>
            <a:ext cx="3119547" cy="3672888"/>
          </a:xfrm>
          <a:prstGeom prst="rect">
            <a:avLst/>
          </a:prstGeom>
        </p:spPr>
      </p:pic>
    </p:spTree>
    <p:extLst>
      <p:ext uri="{BB962C8B-B14F-4D97-AF65-F5344CB8AC3E}">
        <p14:creationId xmlns:p14="http://schemas.microsoft.com/office/powerpoint/2010/main" val="3671418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96922">
            <a:off x="136755" y="990031"/>
            <a:ext cx="4582009" cy="783518"/>
          </a:xfrm>
        </p:spPr>
        <p:txBody>
          <a:bodyPr>
            <a:noAutofit/>
          </a:bodyPr>
          <a:lstStyle/>
          <a:p>
            <a:pPr algn="ctr"/>
            <a:r>
              <a:rPr lang="en-US" sz="2800" dirty="0"/>
              <a:t>RE, Prayer and Catholic Life of the School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494263" y="2285803"/>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3</a:t>
            </a:fld>
            <a:endParaRPr lang="en-US" dirty="0"/>
          </a:p>
        </p:txBody>
      </p:sp>
      <p:sp>
        <p:nvSpPr>
          <p:cNvPr id="9" name="Rectangle 8"/>
          <p:cNvSpPr/>
          <p:nvPr/>
        </p:nvSpPr>
        <p:spPr>
          <a:xfrm>
            <a:off x="106656" y="2263826"/>
            <a:ext cx="5777073" cy="4185761"/>
          </a:xfrm>
          <a:prstGeom prst="rect">
            <a:avLst/>
          </a:prstGeom>
        </p:spPr>
        <p:txBody>
          <a:bodyPr wrap="square">
            <a:spAutoFit/>
          </a:bodyPr>
          <a:lstStyle/>
          <a:p>
            <a:r>
              <a:rPr lang="en-GB" sz="1400" dirty="0">
                <a:solidFill>
                  <a:schemeClr val="accent4"/>
                </a:solidFill>
                <a:latin typeface="Arial" panose="020B0604020202020204" pitchFamily="34" charset="0"/>
                <a:cs typeface="Arial" panose="020B0604020202020204" pitchFamily="34" charset="0"/>
              </a:rPr>
              <a:t>RE is at the heart of everything we do here at St George’s. It is through Religious Education that we that we lay the foundations for our pupils to grow into respectful, spiritual and moral individuals; supporting them in developing and deepening their relationship with God. The children are encouraged to reflect and ask questions about their faith.</a:t>
            </a:r>
          </a:p>
          <a:p>
            <a:r>
              <a:rPr lang="en-GB" sz="1400" dirty="0">
                <a:solidFill>
                  <a:schemeClr val="accent4"/>
                </a:solidFill>
                <a:latin typeface="Arial" panose="020B0604020202020204" pitchFamily="34" charset="0"/>
                <a:cs typeface="Arial" panose="020B0604020202020204" pitchFamily="34" charset="0"/>
              </a:rPr>
              <a:t> </a:t>
            </a:r>
          </a:p>
          <a:p>
            <a:r>
              <a:rPr lang="en-GB" sz="1400" dirty="0">
                <a:solidFill>
                  <a:schemeClr val="accent4"/>
                </a:solidFill>
                <a:latin typeface="Arial" panose="020B0604020202020204" pitchFamily="34" charset="0"/>
                <a:cs typeface="Arial" panose="020B0604020202020204" pitchFamily="34" charset="0"/>
              </a:rPr>
              <a:t>Children engage and take part in Collective Worship in the classroom, and have the opportunity to plan and lead their own worship, choosing appropriate resources to aid this (i.e.. candles, pebbles) and their own mission for everyone to work on such as: say kind words to someone. This ownership of their worship allows the children to further strengthen their beliefs and relationship with God.</a:t>
            </a:r>
          </a:p>
          <a:p>
            <a:endParaRPr lang="en-GB" sz="1400" dirty="0">
              <a:solidFill>
                <a:schemeClr val="accent4"/>
              </a:solidFill>
              <a:latin typeface="Arial" panose="020B0604020202020204" pitchFamily="34" charset="0"/>
              <a:cs typeface="Arial" panose="020B0604020202020204" pitchFamily="34" charset="0"/>
            </a:endParaRPr>
          </a:p>
          <a:p>
            <a:r>
              <a:rPr lang="en-US" sz="1400" b="1" dirty="0">
                <a:solidFill>
                  <a:schemeClr val="accent4"/>
                </a:solidFill>
                <a:latin typeface="Arial" panose="020B0604020202020204" pitchFamily="34" charset="0"/>
                <a:cs typeface="Arial" panose="020B0604020202020204" pitchFamily="34" charset="0"/>
              </a:rPr>
              <a:t>Our topics this year in RE are: </a:t>
            </a:r>
          </a:p>
          <a:p>
            <a:endParaRPr lang="en-US" sz="1400" dirty="0">
              <a:solidFill>
                <a:schemeClr val="accent4"/>
              </a:solidFill>
              <a:latin typeface="Arial" panose="020B0604020202020204" pitchFamily="34" charset="0"/>
              <a:cs typeface="Arial" panose="020B0604020202020204" pitchFamily="34" charset="0"/>
            </a:endParaRPr>
          </a:p>
          <a:p>
            <a:pPr marL="342900" indent="-342900">
              <a:buAutoNum type="arabicPeriod"/>
            </a:pPr>
            <a:r>
              <a:rPr lang="en-US" sz="1400" dirty="0">
                <a:solidFill>
                  <a:schemeClr val="accent4"/>
                </a:solidFill>
                <a:latin typeface="Arial" panose="020B0604020202020204" pitchFamily="34" charset="0"/>
                <a:cs typeface="Arial" panose="020B0604020202020204" pitchFamily="34" charset="0"/>
              </a:rPr>
              <a:t>Creation and Covenant	4. Desert and Garden </a:t>
            </a:r>
          </a:p>
          <a:p>
            <a:pPr marL="342900" indent="-342900">
              <a:buAutoNum type="arabicPeriod"/>
            </a:pPr>
            <a:r>
              <a:rPr lang="en-US" sz="1400" dirty="0">
                <a:solidFill>
                  <a:schemeClr val="accent4"/>
                </a:solidFill>
                <a:latin typeface="Arial" panose="020B0604020202020204" pitchFamily="34" charset="0"/>
                <a:cs typeface="Arial" panose="020B0604020202020204" pitchFamily="34" charset="0"/>
              </a:rPr>
              <a:t>Prophecy and Promise 	5. To the ends of the Earth </a:t>
            </a:r>
            <a:endParaRPr lang="en-GB" sz="1400" dirty="0">
              <a:solidFill>
                <a:schemeClr val="accent4"/>
              </a:solidFill>
              <a:latin typeface="Arial" panose="020B0604020202020204" pitchFamily="34" charset="0"/>
              <a:cs typeface="Arial" panose="020B0604020202020204" pitchFamily="34" charset="0"/>
            </a:endParaRPr>
          </a:p>
          <a:p>
            <a:pPr marL="342900" indent="-342900">
              <a:buAutoNum type="arabicPeriod"/>
            </a:pPr>
            <a:r>
              <a:rPr lang="en-GB" sz="1400" dirty="0">
                <a:solidFill>
                  <a:schemeClr val="accent4"/>
                </a:solidFill>
                <a:latin typeface="Arial" panose="020B0604020202020204" pitchFamily="34" charset="0"/>
                <a:cs typeface="Arial" panose="020B0604020202020204" pitchFamily="34" charset="0"/>
              </a:rPr>
              <a:t>Galilee and Jerusalem 	6. Dialogue and Encounter </a:t>
            </a:r>
          </a:p>
          <a:p>
            <a:endParaRPr lang="en-US" sz="1400" dirty="0">
              <a:solidFill>
                <a:schemeClr val="accent4"/>
              </a:solidFill>
              <a:latin typeface="Arial" panose="020B0604020202020204" pitchFamily="34" charset="0"/>
              <a:cs typeface="Arial" panose="020B0604020202020204" pitchFamily="34" charset="0"/>
            </a:endParaRPr>
          </a:p>
        </p:txBody>
      </p:sp>
      <p:sp>
        <p:nvSpPr>
          <p:cNvPr id="7" name="TextBox 6"/>
          <p:cNvSpPr txBox="1"/>
          <p:nvPr/>
        </p:nvSpPr>
        <p:spPr>
          <a:xfrm rot="747284">
            <a:off x="6900672" y="711458"/>
            <a:ext cx="4250071" cy="1200329"/>
          </a:xfrm>
          <a:prstGeom prst="rect">
            <a:avLst/>
          </a:prstGeom>
          <a:noFill/>
        </p:spPr>
        <p:txBody>
          <a:bodyPr wrap="square" rtlCol="0">
            <a:spAutoFit/>
          </a:bodyPr>
          <a:lstStyle/>
          <a:p>
            <a:pPr algn="ctr"/>
            <a:r>
              <a:rPr lang="en-GB" sz="2400" b="1" dirty="0">
                <a:solidFill>
                  <a:srgbClr val="000000"/>
                </a:solidFill>
                <a:latin typeface="Arial" panose="020B0604020202020204" pitchFamily="34" charset="0"/>
                <a:cs typeface="Arial" panose="020B0604020202020204" pitchFamily="34" charset="0"/>
              </a:rPr>
              <a:t>‘In everything we do today, we are following Jesus and His way.’</a:t>
            </a:r>
          </a:p>
        </p:txBody>
      </p:sp>
      <p:pic>
        <p:nvPicPr>
          <p:cNvPr id="10" name="Picture 9">
            <a:extLst>
              <a:ext uri="{FF2B5EF4-FFF2-40B4-BE49-F238E27FC236}">
                <a16:creationId xmlns:a16="http://schemas.microsoft.com/office/drawing/2014/main" id="{14F13369-5C89-4DEC-9E8C-0AD7CFEDC2ED}"/>
              </a:ext>
            </a:extLst>
          </p:cNvPr>
          <p:cNvPicPr>
            <a:picLocks noChangeAspect="1"/>
          </p:cNvPicPr>
          <p:nvPr/>
        </p:nvPicPr>
        <p:blipFill>
          <a:blip r:embed="rId2"/>
          <a:stretch>
            <a:fillRect/>
          </a:stretch>
        </p:blipFill>
        <p:spPr>
          <a:xfrm>
            <a:off x="6440769" y="1608839"/>
            <a:ext cx="4165934" cy="4336985"/>
          </a:xfrm>
          <a:prstGeom prst="rect">
            <a:avLst/>
          </a:prstGeom>
        </p:spPr>
      </p:pic>
    </p:spTree>
    <p:extLst>
      <p:ext uri="{BB962C8B-B14F-4D97-AF65-F5344CB8AC3E}">
        <p14:creationId xmlns:p14="http://schemas.microsoft.com/office/powerpoint/2010/main" val="2043020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85D6CD-23CA-4EA7-B127-8026D85328DD}"/>
              </a:ext>
            </a:extLst>
          </p:cNvPr>
          <p:cNvSpPr>
            <a:spLocks noGrp="1"/>
          </p:cNvSpPr>
          <p:nvPr>
            <p:ph type="body" idx="1"/>
          </p:nvPr>
        </p:nvSpPr>
        <p:spPr>
          <a:xfrm>
            <a:off x="990406" y="3082925"/>
            <a:ext cx="4593600" cy="600075"/>
          </a:xfrm>
        </p:spPr>
        <p:txBody>
          <a:bodyPr>
            <a:normAutofit fontScale="92500" lnSpcReduction="20000"/>
          </a:bodyPr>
          <a:lstStyle/>
          <a:p>
            <a:r>
              <a:rPr lang="en-GB" dirty="0"/>
              <a:t>Module 1: Created and Loved by God</a:t>
            </a:r>
          </a:p>
        </p:txBody>
      </p:sp>
      <p:sp>
        <p:nvSpPr>
          <p:cNvPr id="3" name="Content Placeholder 2">
            <a:extLst>
              <a:ext uri="{FF2B5EF4-FFF2-40B4-BE49-F238E27FC236}">
                <a16:creationId xmlns:a16="http://schemas.microsoft.com/office/drawing/2014/main" id="{2DD74945-C00A-4D0B-8F3E-B9C719E87A88}"/>
              </a:ext>
            </a:extLst>
          </p:cNvPr>
          <p:cNvSpPr>
            <a:spLocks noGrp="1"/>
          </p:cNvSpPr>
          <p:nvPr>
            <p:ph sz="half" idx="2"/>
          </p:nvPr>
        </p:nvSpPr>
        <p:spPr>
          <a:xfrm>
            <a:off x="908626" y="3801972"/>
            <a:ext cx="4573338" cy="1654175"/>
          </a:xfrm>
        </p:spPr>
        <p:txBody>
          <a:bodyPr>
            <a:normAutofit/>
          </a:bodyPr>
          <a:lstStyle/>
          <a:p>
            <a:pPr marL="0" indent="0">
              <a:buNone/>
            </a:pPr>
            <a:r>
              <a:rPr lang="en-GB" sz="1800" dirty="0"/>
              <a:t>Created and Loved by God explores the individual. Rooted in the teaching that we are made in the image and likeness of God, it helps children to develop an understanding of the importance of valuing themselves as the basis for personal relationships.</a:t>
            </a:r>
          </a:p>
        </p:txBody>
      </p:sp>
      <p:sp>
        <p:nvSpPr>
          <p:cNvPr id="5" name="Slide Number Placeholder 4">
            <a:extLst>
              <a:ext uri="{FF2B5EF4-FFF2-40B4-BE49-F238E27FC236}">
                <a16:creationId xmlns:a16="http://schemas.microsoft.com/office/drawing/2014/main" id="{5968BB0C-3B44-46A6-ACE0-4755F6A678D6}"/>
              </a:ext>
            </a:extLst>
          </p:cNvPr>
          <p:cNvSpPr>
            <a:spLocks noGrp="1"/>
          </p:cNvSpPr>
          <p:nvPr>
            <p:ph type="sldNum" sz="quarter" idx="12"/>
          </p:nvPr>
        </p:nvSpPr>
        <p:spPr/>
        <p:txBody>
          <a:bodyPr/>
          <a:lstStyle/>
          <a:p>
            <a:fld id="{98C0CDE5-970C-4CC4-BF43-0DA127E73E82}" type="slidenum">
              <a:rPr lang="en-US" noProof="0" smtClean="0"/>
              <a:t>4</a:t>
            </a:fld>
            <a:endParaRPr lang="en-US" noProof="0" dirty="0"/>
          </a:p>
        </p:txBody>
      </p:sp>
      <p:sp>
        <p:nvSpPr>
          <p:cNvPr id="6" name="Title 5">
            <a:extLst>
              <a:ext uri="{FF2B5EF4-FFF2-40B4-BE49-F238E27FC236}">
                <a16:creationId xmlns:a16="http://schemas.microsoft.com/office/drawing/2014/main" id="{E36FB2A8-5988-4B49-AE96-5F059F1C888C}"/>
              </a:ext>
            </a:extLst>
          </p:cNvPr>
          <p:cNvSpPr>
            <a:spLocks noGrp="1"/>
          </p:cNvSpPr>
          <p:nvPr>
            <p:ph type="title"/>
          </p:nvPr>
        </p:nvSpPr>
        <p:spPr/>
        <p:txBody>
          <a:bodyPr/>
          <a:lstStyle/>
          <a:p>
            <a:r>
              <a:rPr lang="en-GB" dirty="0"/>
              <a:t>RSE</a:t>
            </a:r>
          </a:p>
        </p:txBody>
      </p:sp>
      <p:sp>
        <p:nvSpPr>
          <p:cNvPr id="7" name="Text Placeholder 6">
            <a:extLst>
              <a:ext uri="{FF2B5EF4-FFF2-40B4-BE49-F238E27FC236}">
                <a16:creationId xmlns:a16="http://schemas.microsoft.com/office/drawing/2014/main" id="{97D8F3B9-309D-4AF3-A301-7B0B60117607}"/>
              </a:ext>
            </a:extLst>
          </p:cNvPr>
          <p:cNvSpPr>
            <a:spLocks noGrp="1"/>
          </p:cNvSpPr>
          <p:nvPr>
            <p:ph type="body" idx="13"/>
          </p:nvPr>
        </p:nvSpPr>
        <p:spPr>
          <a:xfrm>
            <a:off x="6087733" y="3359296"/>
            <a:ext cx="5076010" cy="885352"/>
          </a:xfrm>
        </p:spPr>
        <p:txBody>
          <a:bodyPr>
            <a:normAutofit/>
          </a:bodyPr>
          <a:lstStyle/>
          <a:p>
            <a:r>
              <a:rPr lang="en-GB" dirty="0"/>
              <a:t>Module 3: Created to Live in Community</a:t>
            </a:r>
          </a:p>
        </p:txBody>
      </p:sp>
      <p:sp>
        <p:nvSpPr>
          <p:cNvPr id="8" name="Content Placeholder 7">
            <a:extLst>
              <a:ext uri="{FF2B5EF4-FFF2-40B4-BE49-F238E27FC236}">
                <a16:creationId xmlns:a16="http://schemas.microsoft.com/office/drawing/2014/main" id="{BFE0B746-1CFE-48AE-AFEF-436C68EC898F}"/>
              </a:ext>
            </a:extLst>
          </p:cNvPr>
          <p:cNvSpPr>
            <a:spLocks noGrp="1"/>
          </p:cNvSpPr>
          <p:nvPr>
            <p:ph sz="half" idx="14"/>
          </p:nvPr>
        </p:nvSpPr>
        <p:spPr>
          <a:xfrm>
            <a:off x="6096000" y="4244648"/>
            <a:ext cx="5073411" cy="2311872"/>
          </a:xfrm>
        </p:spPr>
        <p:txBody>
          <a:bodyPr>
            <a:normAutofit lnSpcReduction="10000"/>
          </a:bodyPr>
          <a:lstStyle/>
          <a:p>
            <a:pPr marL="0" indent="0">
              <a:buNone/>
            </a:pPr>
            <a:r>
              <a:rPr lang="en-GB" sz="1800" dirty="0"/>
              <a:t>Created to Live in Community explores the individual’s relationship with the wider world. Here we explore how human beings are relational by nature and are called to love others in the wider community through service, through dialogue and through working for the Common Good. In Life to the Full Plus, further exploration of careers and money lead to understanding that true happiness comes from knowing God’s love and finding our identity and worth in Him.</a:t>
            </a:r>
          </a:p>
        </p:txBody>
      </p:sp>
      <p:sp>
        <p:nvSpPr>
          <p:cNvPr id="11" name="TextBox 10">
            <a:extLst>
              <a:ext uri="{FF2B5EF4-FFF2-40B4-BE49-F238E27FC236}">
                <a16:creationId xmlns:a16="http://schemas.microsoft.com/office/drawing/2014/main" id="{41FAEED5-7836-413E-A26C-ECF0EE84189F}"/>
              </a:ext>
            </a:extLst>
          </p:cNvPr>
          <p:cNvSpPr txBox="1"/>
          <p:nvPr/>
        </p:nvSpPr>
        <p:spPr>
          <a:xfrm>
            <a:off x="6096000" y="996986"/>
            <a:ext cx="5647267" cy="2308324"/>
          </a:xfrm>
          <a:prstGeom prst="rect">
            <a:avLst/>
          </a:prstGeom>
          <a:noFill/>
        </p:spPr>
        <p:txBody>
          <a:bodyPr wrap="square" rtlCol="0">
            <a:spAutoFit/>
          </a:bodyPr>
          <a:lstStyle/>
          <a:p>
            <a:pPr algn="l"/>
            <a:r>
              <a:rPr lang="en-GB" b="0" i="0" dirty="0">
                <a:solidFill>
                  <a:srgbClr val="000000"/>
                </a:solidFill>
                <a:effectLst/>
                <a:latin typeface="Helvetica Neue"/>
              </a:rPr>
              <a:t>Created to Love Others explores the individual’s relationship with others. Building on the understanding that we have been created out of love and for love, this module explores how we take this calling into our family, friendships and relationships, and teaches strategies for developing healthy relationships and keeping safe both online and in our daily lives.</a:t>
            </a:r>
          </a:p>
        </p:txBody>
      </p:sp>
      <p:sp>
        <p:nvSpPr>
          <p:cNvPr id="12" name="Text Placeholder 6">
            <a:extLst>
              <a:ext uri="{FF2B5EF4-FFF2-40B4-BE49-F238E27FC236}">
                <a16:creationId xmlns:a16="http://schemas.microsoft.com/office/drawing/2014/main" id="{DC6A90F2-810F-4382-A8BB-C709AA5BAE16}"/>
              </a:ext>
            </a:extLst>
          </p:cNvPr>
          <p:cNvSpPr txBox="1">
            <a:spLocks/>
          </p:cNvSpPr>
          <p:nvPr/>
        </p:nvSpPr>
        <p:spPr>
          <a:xfrm>
            <a:off x="6087733" y="104375"/>
            <a:ext cx="5076010" cy="88535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500" b="1" kern="1200">
                <a:solidFill>
                  <a:schemeClr val="tx2"/>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accent4"/>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accent4"/>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accent4"/>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accent4"/>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a:t>Module 2: Created to Love Others</a:t>
            </a:r>
          </a:p>
        </p:txBody>
      </p:sp>
    </p:spTree>
    <p:extLst>
      <p:ext uri="{BB962C8B-B14F-4D97-AF65-F5344CB8AC3E}">
        <p14:creationId xmlns:p14="http://schemas.microsoft.com/office/powerpoint/2010/main" val="3719443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Homework</a:t>
            </a:r>
            <a:r>
              <a:rPr lang="en-US" dirty="0">
                <a:solidFill>
                  <a:srgbClr val="000000"/>
                </a:solidFill>
              </a:rPr>
              <a:t>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0" y="1912872"/>
            <a:ext cx="5519056" cy="4572595"/>
          </a:xfrm>
        </p:spPr>
        <p:txBody>
          <a:bodyPr>
            <a:normAutofit/>
          </a:bodyPr>
          <a:lstStyle/>
          <a:p>
            <a:pPr marL="0" indent="0">
              <a:buNone/>
            </a:pPr>
            <a:endParaRPr lang="en-US" sz="1800" dirty="0">
              <a:latin typeface="Arial" panose="020B0604020202020204" pitchFamily="34" charset="0"/>
              <a:cs typeface="Arial" panose="020B0604020202020204" pitchFamily="34" charset="0"/>
            </a:endParaRPr>
          </a:p>
          <a:p>
            <a:pPr algn="just"/>
            <a:r>
              <a:rPr lang="en-GB" dirty="0"/>
              <a:t>Maths homework will be set on a </a:t>
            </a:r>
            <a:r>
              <a:rPr lang="en-GB" b="1" dirty="0"/>
              <a:t>Friday, once the homework books have been purchased. This will be d</a:t>
            </a:r>
            <a:r>
              <a:rPr lang="en-GB" dirty="0"/>
              <a:t>ue to be completed by the following </a:t>
            </a:r>
            <a:r>
              <a:rPr lang="en-GB" b="1" dirty="0"/>
              <a:t>Thursday</a:t>
            </a:r>
            <a:r>
              <a:rPr lang="en-GB" dirty="0"/>
              <a:t>. An order can be placed through Parent Pay.</a:t>
            </a:r>
            <a:endParaRPr lang="en-GB" b="1" dirty="0"/>
          </a:p>
          <a:p>
            <a:pPr algn="just"/>
            <a:r>
              <a:rPr lang="en-GB" dirty="0"/>
              <a:t>Occasionally other homework may be set. </a:t>
            </a:r>
          </a:p>
          <a:p>
            <a:pPr algn="just"/>
            <a:r>
              <a:rPr lang="en-GB" dirty="0"/>
              <a:t>Spelling tests are carried out in class on a </a:t>
            </a:r>
            <a:r>
              <a:rPr lang="en-GB" b="1" dirty="0"/>
              <a:t>Friday, </a:t>
            </a:r>
            <a:r>
              <a:rPr lang="en-GB" dirty="0"/>
              <a:t>the spellings are available on DB Primary.</a:t>
            </a:r>
            <a:endParaRPr lang="en-GB" sz="1800" dirty="0">
              <a:latin typeface="Arial" panose="020B0604020202020204" pitchFamily="34" charset="0"/>
              <a:cs typeface="Arial" panose="020B0604020202020204" pitchFamily="34" charset="0"/>
            </a:endParaRPr>
          </a:p>
          <a:p>
            <a:pPr algn="just"/>
            <a:r>
              <a:rPr lang="en-GB" dirty="0"/>
              <a:t>Home readers will be sent home on a Monday / Friday and should be returned a week later</a:t>
            </a:r>
            <a:r>
              <a:rPr lang="en-GB" b="1" dirty="0"/>
              <a:t>.</a:t>
            </a:r>
            <a:endParaRPr lang="en-GB" dirty="0"/>
          </a:p>
          <a:p>
            <a:pPr algn="just"/>
            <a:r>
              <a:rPr lang="en-GB" dirty="0"/>
              <a:t>The book does not need to be </a:t>
            </a:r>
            <a:r>
              <a:rPr lang="en-GB" i="1" dirty="0"/>
              <a:t>read and</a:t>
            </a:r>
            <a:r>
              <a:rPr lang="en-GB" dirty="0"/>
              <a:t> </a:t>
            </a:r>
            <a:r>
              <a:rPr lang="en-GB" i="1" dirty="0"/>
              <a:t>changed</a:t>
            </a:r>
            <a:r>
              <a:rPr lang="en-GB" dirty="0"/>
              <a:t> every week. The book bag with the reading record should be brought into school every week – even if the book is not finished.  </a:t>
            </a:r>
          </a:p>
          <a:p>
            <a:pPr algn="just"/>
            <a:r>
              <a:rPr lang="en-GB" dirty="0"/>
              <a:t>Please ensure that when you read with your child you are writing a small comment in their reading journal so that we can further monitor their progress in school. Children choose their own home reader from the class library.</a:t>
            </a: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5</a:t>
            </a:fld>
            <a:endParaRPr lang="en-US" dirty="0"/>
          </a:p>
        </p:txBody>
      </p:sp>
      <p:pic>
        <p:nvPicPr>
          <p:cNvPr id="15" name="Picture 14" descr="Homework"/>
          <p:cNvPicPr/>
          <p:nvPr/>
        </p:nvPicPr>
        <p:blipFill>
          <a:blip r:embed="rId2">
            <a:extLst>
              <a:ext uri="{28A0092B-C50C-407E-A947-70E740481C1C}">
                <a14:useLocalDpi xmlns:a14="http://schemas.microsoft.com/office/drawing/2010/main" val="0"/>
              </a:ext>
            </a:extLst>
          </a:blip>
          <a:srcRect/>
          <a:stretch>
            <a:fillRect/>
          </a:stretch>
        </p:blipFill>
        <p:spPr bwMode="auto">
          <a:xfrm rot="807827">
            <a:off x="6555615" y="1102224"/>
            <a:ext cx="4402678" cy="3262948"/>
          </a:xfrm>
          <a:prstGeom prst="rect">
            <a:avLst/>
          </a:prstGeom>
          <a:noFill/>
          <a:ln>
            <a:noFill/>
          </a:ln>
        </p:spPr>
      </p:pic>
    </p:spTree>
    <p:extLst>
      <p:ext uri="{BB962C8B-B14F-4D97-AF65-F5344CB8AC3E}">
        <p14:creationId xmlns:p14="http://schemas.microsoft.com/office/powerpoint/2010/main" val="4230762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Reading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a:p>
            <a:r>
              <a:rPr lang="en-US" dirty="0"/>
              <a:t>We continue to use the ‘Big Cats’ reading scheme for KS2 children. Children have been assessed for fluency and comprehension skills and matched with a book suitable to their guided reading sessions in class. </a:t>
            </a:r>
          </a:p>
          <a:p>
            <a:pPr marL="0" indent="0">
              <a:buNone/>
            </a:pPr>
            <a:endParaRPr lang="en-US" dirty="0"/>
          </a:p>
          <a:p>
            <a:r>
              <a:rPr lang="en-US" dirty="0"/>
              <a:t>Within their class, they are grouped with readers working at the same level and read together through daily guided reading activities.. </a:t>
            </a:r>
          </a:p>
          <a:p>
            <a:endParaRPr lang="en-US" dirty="0"/>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6</a:t>
            </a:fld>
            <a:endParaRPr lang="en-US" dirty="0"/>
          </a:p>
        </p:txBody>
      </p:sp>
      <p:pic>
        <p:nvPicPr>
          <p:cNvPr id="8" name="Picture Placeholder 7"/>
          <p:cNvPicPr>
            <a:picLocks noGrp="1" noChangeAspect="1"/>
          </p:cNvPicPr>
          <p:nvPr>
            <p:ph type="pic" sz="quarter" idx="14"/>
          </p:nvPr>
        </p:nvPicPr>
        <p:blipFill>
          <a:blip r:embed="rId2"/>
          <a:srcRect l="23964" r="23964"/>
          <a:stretch>
            <a:fillRect/>
          </a:stretch>
        </p:blipFill>
        <p:spPr>
          <a:xfrm rot="720000">
            <a:off x="6701674" y="776047"/>
            <a:ext cx="3829052" cy="4508244"/>
          </a:xfrm>
          <a:prstGeom prst="rect">
            <a:avLst/>
          </a:prstGeom>
        </p:spPr>
      </p:pic>
    </p:spTree>
    <p:extLst>
      <p:ext uri="{BB962C8B-B14F-4D97-AF65-F5344CB8AC3E}">
        <p14:creationId xmlns:p14="http://schemas.microsoft.com/office/powerpoint/2010/main" val="382816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Spellings</a:t>
            </a:r>
            <a:r>
              <a:rPr lang="en-US" dirty="0">
                <a:solidFill>
                  <a:srgbClr val="000000"/>
                </a:solidFill>
              </a:rPr>
              <a:t> </a:t>
            </a:r>
            <a:r>
              <a:rPr lang="en-US" dirty="0"/>
              <a:t>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982686"/>
            <a:ext cx="4637315" cy="2460171"/>
          </a:xfrm>
        </p:spPr>
        <p:txBody>
          <a:bodyPr>
            <a:normAutofit/>
          </a:bodyPr>
          <a:lstStyle/>
          <a:p>
            <a:pPr marL="0" indent="0" algn="just">
              <a:buNone/>
            </a:pPr>
            <a:endParaRPr lang="en-US" sz="1800" dirty="0">
              <a:latin typeface="Arial" panose="020B0604020202020204" pitchFamily="34" charset="0"/>
              <a:cs typeface="Arial" panose="020B0604020202020204" pitchFamily="34" charset="0"/>
            </a:endParaRPr>
          </a:p>
          <a:p>
            <a:pPr algn="just"/>
            <a:r>
              <a:rPr lang="en-US" dirty="0"/>
              <a:t>Spellings are uploaded on DB Primary on a Friday and children are then tested on these words the following Friday. </a:t>
            </a:r>
          </a:p>
          <a:p>
            <a:pPr marL="0" indent="0" algn="just">
              <a:buNone/>
            </a:pPr>
            <a:endParaRPr lang="en-US" dirty="0"/>
          </a:p>
          <a:p>
            <a:pPr algn="just"/>
            <a:r>
              <a:rPr lang="en-US" dirty="0"/>
              <a:t>Spellings are taught systematically  within word families, all 100 common exception words are taught through spelling practice and exposure to the words in guided reading books and activities. </a:t>
            </a:r>
          </a:p>
          <a:p>
            <a:pPr marL="0" indent="0" algn="just">
              <a:buNone/>
            </a:pPr>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7</a:t>
            </a:fld>
            <a:endParaRPr lang="en-US" dirty="0"/>
          </a:p>
        </p:txBody>
      </p:sp>
      <p:pic>
        <p:nvPicPr>
          <p:cNvPr id="2" name="Picture Placeholder 1"/>
          <p:cNvPicPr>
            <a:picLocks noGrp="1" noChangeAspect="1"/>
          </p:cNvPicPr>
          <p:nvPr>
            <p:ph type="pic" sz="quarter" idx="14"/>
          </p:nvPr>
        </p:nvPicPr>
        <p:blipFill>
          <a:blip r:embed="rId2"/>
          <a:srcRect l="9932" r="9932"/>
          <a:stretch>
            <a:fillRect/>
          </a:stretch>
        </p:blipFill>
        <p:spPr>
          <a:xfrm rot="720000">
            <a:off x="6678029" y="492095"/>
            <a:ext cx="4188077" cy="4930952"/>
          </a:xfrm>
          <a:prstGeom prst="rect">
            <a:avLst/>
          </a:prstGeom>
        </p:spPr>
      </p:pic>
    </p:spTree>
    <p:extLst>
      <p:ext uri="{BB962C8B-B14F-4D97-AF65-F5344CB8AC3E}">
        <p14:creationId xmlns:p14="http://schemas.microsoft.com/office/powerpoint/2010/main" val="149443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8</a:t>
            </a:fld>
            <a:endParaRPr lang="en-US" noProof="0" dirty="0"/>
          </a:p>
        </p:txBody>
      </p:sp>
      <p:sp>
        <p:nvSpPr>
          <p:cNvPr id="5" name="Content Placeholder 4"/>
          <p:cNvSpPr>
            <a:spLocks noGrp="1"/>
          </p:cNvSpPr>
          <p:nvPr>
            <p:ph sz="half" idx="1"/>
          </p:nvPr>
        </p:nvSpPr>
        <p:spPr>
          <a:xfrm>
            <a:off x="772886" y="1716768"/>
            <a:ext cx="5181600" cy="3976085"/>
          </a:xfrm>
        </p:spPr>
        <p:txBody>
          <a:bodyPr>
            <a:normAutofit/>
          </a:bodyPr>
          <a:lstStyle/>
          <a:p>
            <a:pPr marL="0" lvl="0" indent="0" algn="just">
              <a:lnSpc>
                <a:spcPct val="120000"/>
              </a:lnSpc>
              <a:spcBef>
                <a:spcPts val="600"/>
              </a:spcBef>
              <a:buClr>
                <a:srgbClr val="008EDC"/>
              </a:buClr>
              <a:buNone/>
            </a:pPr>
            <a:r>
              <a:rPr lang="en-GB" sz="1700" b="1" dirty="0">
                <a:solidFill>
                  <a:srgbClr val="000000"/>
                </a:solidFill>
                <a:latin typeface="Franklin Gothic Book" panose="020B0503020102020204" pitchFamily="34" charset="0"/>
                <a:cs typeface="Arial" panose="020B0604020202020204" pitchFamily="34" charset="0"/>
              </a:rPr>
              <a:t>Reading Comprehension: </a:t>
            </a:r>
          </a:p>
          <a:p>
            <a:pPr lvl="0" algn="just">
              <a:lnSpc>
                <a:spcPct val="100000"/>
              </a:lnSpc>
              <a:spcBef>
                <a:spcPts val="600"/>
              </a:spcBef>
              <a:buClr>
                <a:srgbClr val="008EDC"/>
              </a:buClr>
            </a:pPr>
            <a:r>
              <a:rPr lang="en-GB" sz="1700" dirty="0">
                <a:solidFill>
                  <a:srgbClr val="000000"/>
                </a:solidFill>
                <a:latin typeface="Franklin Gothic Book" panose="020B0503020102020204" pitchFamily="34" charset="0"/>
                <a:cs typeface="Arial" panose="020B0604020202020204" pitchFamily="34" charset="0"/>
              </a:rPr>
              <a:t>checking understanding</a:t>
            </a:r>
          </a:p>
          <a:p>
            <a:pPr lvl="0" algn="just">
              <a:lnSpc>
                <a:spcPct val="100000"/>
              </a:lnSpc>
              <a:spcBef>
                <a:spcPts val="600"/>
              </a:spcBef>
              <a:buClr>
                <a:srgbClr val="008EDC"/>
              </a:buClr>
            </a:pPr>
            <a:r>
              <a:rPr lang="en-GB" sz="1700" dirty="0">
                <a:solidFill>
                  <a:srgbClr val="000000"/>
                </a:solidFill>
                <a:latin typeface="Franklin Gothic Book" panose="020B0503020102020204" pitchFamily="34" charset="0"/>
                <a:cs typeface="Arial" panose="020B0604020202020204" pitchFamily="34" charset="0"/>
              </a:rPr>
              <a:t>discussing the words in the text</a:t>
            </a:r>
          </a:p>
          <a:p>
            <a:pPr lvl="0" algn="just">
              <a:lnSpc>
                <a:spcPct val="100000"/>
              </a:lnSpc>
              <a:spcBef>
                <a:spcPts val="600"/>
              </a:spcBef>
              <a:buClr>
                <a:srgbClr val="008EDC"/>
              </a:buClr>
            </a:pPr>
            <a:r>
              <a:rPr lang="en-GB" sz="1700" dirty="0">
                <a:solidFill>
                  <a:srgbClr val="000000"/>
                </a:solidFill>
                <a:latin typeface="Franklin Gothic Book" panose="020B0503020102020204" pitchFamily="34" charset="0"/>
                <a:cs typeface="Arial" panose="020B0604020202020204" pitchFamily="34" charset="0"/>
              </a:rPr>
              <a:t>finding inferences and justifying with evidence </a:t>
            </a:r>
          </a:p>
          <a:p>
            <a:pPr lvl="0" algn="just">
              <a:lnSpc>
                <a:spcPct val="100000"/>
              </a:lnSpc>
              <a:spcBef>
                <a:spcPts val="600"/>
              </a:spcBef>
              <a:buClr>
                <a:srgbClr val="008EDC"/>
              </a:buClr>
            </a:pPr>
            <a:r>
              <a:rPr lang="en-GB" sz="1700" dirty="0">
                <a:solidFill>
                  <a:srgbClr val="000000"/>
                </a:solidFill>
                <a:latin typeface="Franklin Gothic Book" panose="020B0503020102020204" pitchFamily="34" charset="0"/>
                <a:cs typeface="Arial" panose="020B0604020202020204" pitchFamily="34" charset="0"/>
              </a:rPr>
              <a:t>making predictions </a:t>
            </a:r>
          </a:p>
          <a:p>
            <a:pPr lvl="0" algn="just">
              <a:lnSpc>
                <a:spcPct val="100000"/>
              </a:lnSpc>
              <a:spcBef>
                <a:spcPts val="600"/>
              </a:spcBef>
              <a:buClr>
                <a:srgbClr val="008EDC"/>
              </a:buClr>
            </a:pPr>
            <a:r>
              <a:rPr lang="en-GB" sz="1700" dirty="0">
                <a:solidFill>
                  <a:srgbClr val="000000"/>
                </a:solidFill>
                <a:latin typeface="Franklin Gothic Book" panose="020B0503020102020204" pitchFamily="34" charset="0"/>
                <a:cs typeface="Arial" panose="020B0604020202020204" pitchFamily="34" charset="0"/>
              </a:rPr>
              <a:t>summarising what they have read </a:t>
            </a:r>
          </a:p>
          <a:p>
            <a:pPr marL="0" lvl="0" indent="0" algn="just">
              <a:lnSpc>
                <a:spcPct val="100000"/>
              </a:lnSpc>
              <a:spcBef>
                <a:spcPts val="600"/>
              </a:spcBef>
              <a:buClr>
                <a:srgbClr val="008EDC"/>
              </a:buClr>
              <a:buNone/>
            </a:pPr>
            <a:r>
              <a:rPr lang="en-US" sz="1700" b="1" dirty="0">
                <a:solidFill>
                  <a:srgbClr val="000000"/>
                </a:solidFill>
                <a:latin typeface="Franklin Gothic Book" panose="020B0503020102020204" pitchFamily="34" charset="0"/>
                <a:cs typeface="Arial" panose="020B0604020202020204" pitchFamily="34" charset="0"/>
              </a:rPr>
              <a:t>Handwriting:</a:t>
            </a:r>
            <a:r>
              <a:rPr lang="en-US" sz="1700" b="1" u="sng" dirty="0">
                <a:solidFill>
                  <a:srgbClr val="000000"/>
                </a:solidFill>
                <a:latin typeface="Franklin Gothic Book" panose="020B0503020102020204" pitchFamily="34" charset="0"/>
                <a:cs typeface="Arial" panose="020B0604020202020204" pitchFamily="34" charset="0"/>
              </a:rPr>
              <a:t> </a:t>
            </a:r>
          </a:p>
          <a:p>
            <a:pPr lvl="0" algn="just">
              <a:lnSpc>
                <a:spcPct val="100000"/>
              </a:lnSpc>
              <a:spcBef>
                <a:spcPts val="600"/>
              </a:spcBef>
              <a:buClr>
                <a:srgbClr val="008EDC"/>
              </a:buClr>
            </a:pPr>
            <a:r>
              <a:rPr lang="en-US" sz="1700" dirty="0">
                <a:solidFill>
                  <a:srgbClr val="000000"/>
                </a:solidFill>
                <a:latin typeface="Franklin Gothic Book" panose="020B0503020102020204" pitchFamily="34" charset="0"/>
                <a:cs typeface="Arial" panose="020B0604020202020204" pitchFamily="34" charset="0"/>
              </a:rPr>
              <a:t>increase legibility and practice the cursive style with correct letter formations.</a:t>
            </a:r>
          </a:p>
          <a:p>
            <a:pPr lvl="0" algn="just">
              <a:lnSpc>
                <a:spcPct val="100000"/>
              </a:lnSpc>
              <a:spcBef>
                <a:spcPts val="600"/>
              </a:spcBef>
              <a:buClr>
                <a:srgbClr val="008EDC"/>
              </a:buClr>
            </a:pPr>
            <a:r>
              <a:rPr lang="en-US" sz="1700" dirty="0">
                <a:solidFill>
                  <a:srgbClr val="000000"/>
                </a:solidFill>
                <a:latin typeface="Franklin Gothic Book" panose="020B0503020102020204" pitchFamily="34" charset="0"/>
                <a:cs typeface="Arial" panose="020B0604020202020204" pitchFamily="34" charset="0"/>
              </a:rPr>
              <a:t>There is a whole school focus on cursive handwriting this year,  </a:t>
            </a:r>
            <a:endParaRPr lang="en-GB" sz="1700" dirty="0">
              <a:solidFill>
                <a:srgbClr val="000000"/>
              </a:solidFill>
              <a:latin typeface="Franklin Gothic Book" panose="020B0503020102020204" pitchFamily="34" charset="0"/>
              <a:cs typeface="Arial" panose="020B0604020202020204" pitchFamily="34" charset="0"/>
            </a:endParaRPr>
          </a:p>
        </p:txBody>
      </p:sp>
      <p:sp>
        <p:nvSpPr>
          <p:cNvPr id="6" name="Content Placeholder 5"/>
          <p:cNvSpPr>
            <a:spLocks noGrp="1"/>
          </p:cNvSpPr>
          <p:nvPr>
            <p:ph sz="half" idx="2"/>
          </p:nvPr>
        </p:nvSpPr>
        <p:spPr>
          <a:xfrm>
            <a:off x="6172200" y="1716767"/>
            <a:ext cx="5181600" cy="4594181"/>
          </a:xfrm>
        </p:spPr>
        <p:txBody>
          <a:bodyPr>
            <a:noAutofit/>
          </a:bodyPr>
          <a:lstStyle/>
          <a:p>
            <a:pPr marL="0" lvl="0" indent="0" algn="just">
              <a:lnSpc>
                <a:spcPct val="120000"/>
              </a:lnSpc>
              <a:spcBef>
                <a:spcPts val="600"/>
              </a:spcBef>
              <a:buClr>
                <a:srgbClr val="008EDC"/>
              </a:buClr>
              <a:buNone/>
            </a:pPr>
            <a:r>
              <a:rPr lang="en-GB" sz="1700" b="1" dirty="0">
                <a:solidFill>
                  <a:srgbClr val="000000"/>
                </a:solidFill>
                <a:cs typeface="Arial" panose="020B0604020202020204" pitchFamily="34" charset="0"/>
              </a:rPr>
              <a:t>Writing: </a:t>
            </a:r>
          </a:p>
          <a:p>
            <a:pPr algn="just">
              <a:lnSpc>
                <a:spcPct val="100000"/>
              </a:lnSpc>
              <a:spcBef>
                <a:spcPts val="0"/>
              </a:spcBef>
              <a:buClr>
                <a:srgbClr val="008EDC"/>
              </a:buClr>
            </a:pPr>
            <a:r>
              <a:rPr lang="en-GB" sz="1700" dirty="0">
                <a:solidFill>
                  <a:srgbClr val="000000"/>
                </a:solidFill>
                <a:cs typeface="Arial" panose="020B0604020202020204" pitchFamily="34" charset="0"/>
              </a:rPr>
              <a:t>understand different genres</a:t>
            </a:r>
          </a:p>
          <a:p>
            <a:pPr algn="just">
              <a:lnSpc>
                <a:spcPct val="100000"/>
              </a:lnSpc>
              <a:spcBef>
                <a:spcPts val="0"/>
              </a:spcBef>
              <a:buClr>
                <a:srgbClr val="008EDC"/>
              </a:buClr>
            </a:pPr>
            <a:r>
              <a:rPr lang="en-GB" sz="1700" dirty="0">
                <a:solidFill>
                  <a:srgbClr val="000000"/>
                </a:solidFill>
                <a:cs typeface="Arial" panose="020B0604020202020204" pitchFamily="34" charset="0"/>
              </a:rPr>
              <a:t>create characters, plot and setting</a:t>
            </a:r>
          </a:p>
          <a:p>
            <a:pPr algn="just">
              <a:lnSpc>
                <a:spcPct val="100000"/>
              </a:lnSpc>
              <a:spcBef>
                <a:spcPts val="0"/>
              </a:spcBef>
              <a:buClr>
                <a:srgbClr val="008EDC"/>
              </a:buClr>
            </a:pPr>
            <a:r>
              <a:rPr lang="en-GB" sz="1700" dirty="0">
                <a:solidFill>
                  <a:srgbClr val="000000"/>
                </a:solidFill>
                <a:cs typeface="Arial" panose="020B0604020202020204" pitchFamily="34" charset="0"/>
              </a:rPr>
              <a:t>Use organisational devices such as paragraphs, headings and sub headings</a:t>
            </a:r>
          </a:p>
          <a:p>
            <a:pPr algn="just">
              <a:lnSpc>
                <a:spcPct val="100000"/>
              </a:lnSpc>
              <a:spcBef>
                <a:spcPts val="0"/>
              </a:spcBef>
              <a:buClr>
                <a:srgbClr val="008EDC"/>
              </a:buClr>
            </a:pPr>
            <a:r>
              <a:rPr lang="en-GB" sz="1700" dirty="0">
                <a:solidFill>
                  <a:srgbClr val="000000"/>
                </a:solidFill>
                <a:cs typeface="Arial" panose="020B0604020202020204" pitchFamily="34" charset="0"/>
              </a:rPr>
              <a:t>The writing task is often linked to the class reader.</a:t>
            </a:r>
          </a:p>
          <a:p>
            <a:pPr marL="0" lvl="0" indent="0" algn="just">
              <a:lnSpc>
                <a:spcPct val="120000"/>
              </a:lnSpc>
              <a:spcBef>
                <a:spcPts val="600"/>
              </a:spcBef>
              <a:buClr>
                <a:srgbClr val="008EDC"/>
              </a:buClr>
              <a:buNone/>
            </a:pPr>
            <a:endParaRPr lang="en-GB" sz="1700" b="1" dirty="0">
              <a:solidFill>
                <a:srgbClr val="000000"/>
              </a:solidFill>
              <a:cs typeface="Arial" panose="020B0604020202020204" pitchFamily="34" charset="0"/>
            </a:endParaRPr>
          </a:p>
          <a:p>
            <a:pPr marL="0" lvl="0" indent="0" algn="just">
              <a:lnSpc>
                <a:spcPct val="120000"/>
              </a:lnSpc>
              <a:spcBef>
                <a:spcPts val="600"/>
              </a:spcBef>
              <a:buClr>
                <a:srgbClr val="008EDC"/>
              </a:buClr>
              <a:buNone/>
            </a:pPr>
            <a:r>
              <a:rPr lang="en-GB" sz="1700" b="1" dirty="0">
                <a:solidFill>
                  <a:srgbClr val="000000"/>
                </a:solidFill>
                <a:cs typeface="Arial" panose="020B0604020202020204" pitchFamily="34" charset="0"/>
              </a:rPr>
              <a:t>Grammar </a:t>
            </a:r>
            <a:r>
              <a:rPr lang="en-US" sz="1700" b="1" dirty="0">
                <a:solidFill>
                  <a:srgbClr val="000000"/>
                </a:solidFill>
                <a:cs typeface="Arial" panose="020B0604020202020204" pitchFamily="34" charset="0"/>
              </a:rPr>
              <a:t>and punctuation</a:t>
            </a:r>
            <a:r>
              <a:rPr lang="en-US" sz="1700" dirty="0">
                <a:solidFill>
                  <a:srgbClr val="000000"/>
                </a:solidFill>
                <a:cs typeface="Arial" panose="020B0604020202020204" pitchFamily="34" charset="0"/>
              </a:rPr>
              <a:t>: </a:t>
            </a:r>
          </a:p>
          <a:p>
            <a:pPr algn="just">
              <a:lnSpc>
                <a:spcPct val="100000"/>
              </a:lnSpc>
              <a:spcBef>
                <a:spcPts val="600"/>
              </a:spcBef>
              <a:buClr>
                <a:srgbClr val="008EDC"/>
              </a:buClr>
            </a:pPr>
            <a:r>
              <a:rPr lang="en-US" sz="1700" dirty="0">
                <a:solidFill>
                  <a:srgbClr val="000000"/>
                </a:solidFill>
                <a:cs typeface="Arial" panose="020B0604020202020204" pitchFamily="34" charset="0"/>
              </a:rPr>
              <a:t>Capital letters, full stops, commas, speech marks</a:t>
            </a:r>
          </a:p>
          <a:p>
            <a:pPr algn="just">
              <a:lnSpc>
                <a:spcPct val="100000"/>
              </a:lnSpc>
              <a:spcBef>
                <a:spcPts val="600"/>
              </a:spcBef>
              <a:buClr>
                <a:srgbClr val="008EDC"/>
              </a:buClr>
            </a:pPr>
            <a:r>
              <a:rPr lang="en-US" sz="1700" dirty="0">
                <a:solidFill>
                  <a:srgbClr val="000000"/>
                </a:solidFill>
                <a:cs typeface="Arial" panose="020B0604020202020204" pitchFamily="34" charset="0"/>
              </a:rPr>
              <a:t>Use of conjunctions, nouns, pronouns </a:t>
            </a:r>
          </a:p>
          <a:p>
            <a:pPr algn="just">
              <a:lnSpc>
                <a:spcPct val="100000"/>
              </a:lnSpc>
              <a:spcBef>
                <a:spcPts val="600"/>
              </a:spcBef>
              <a:buClr>
                <a:srgbClr val="008EDC"/>
              </a:buClr>
            </a:pPr>
            <a:r>
              <a:rPr lang="en-US" sz="1700" dirty="0">
                <a:solidFill>
                  <a:srgbClr val="000000"/>
                </a:solidFill>
                <a:cs typeface="Arial" panose="020B0604020202020204" pitchFamily="34" charset="0"/>
              </a:rPr>
              <a:t>Understanding when to use ‘a’ or ‘an’. </a:t>
            </a:r>
          </a:p>
          <a:p>
            <a:pPr algn="just">
              <a:lnSpc>
                <a:spcPct val="100000"/>
              </a:lnSpc>
              <a:spcBef>
                <a:spcPts val="600"/>
              </a:spcBef>
              <a:buClr>
                <a:srgbClr val="008EDC"/>
              </a:buClr>
            </a:pPr>
            <a:endParaRPr lang="en-GB" sz="1700" dirty="0">
              <a:solidFill>
                <a:srgbClr val="000000"/>
              </a:solidFill>
              <a:cs typeface="Arial" panose="020B0604020202020204" pitchFamily="34" charset="0"/>
            </a:endParaRPr>
          </a:p>
          <a:p>
            <a:pPr marL="0" lvl="0" indent="0" algn="just">
              <a:lnSpc>
                <a:spcPct val="100000"/>
              </a:lnSpc>
              <a:spcBef>
                <a:spcPts val="600"/>
              </a:spcBef>
              <a:buClr>
                <a:srgbClr val="008EDC"/>
              </a:buClr>
              <a:buNone/>
            </a:pPr>
            <a:r>
              <a:rPr lang="en-GB" sz="1700" dirty="0">
                <a:solidFill>
                  <a:srgbClr val="000000"/>
                </a:solidFill>
                <a:cs typeface="Arial" panose="020B0604020202020204" pitchFamily="34" charset="0"/>
              </a:rPr>
              <a:t>Children are also encouraged to proofread and edit their work, making improvements according to </a:t>
            </a:r>
          </a:p>
          <a:p>
            <a:pPr marL="0" lvl="0" indent="0" algn="just">
              <a:lnSpc>
                <a:spcPct val="100000"/>
              </a:lnSpc>
              <a:spcBef>
                <a:spcPts val="600"/>
              </a:spcBef>
              <a:buClr>
                <a:srgbClr val="008EDC"/>
              </a:buClr>
              <a:buNone/>
            </a:pPr>
            <a:r>
              <a:rPr lang="en-GB" sz="1700" dirty="0">
                <a:solidFill>
                  <a:srgbClr val="000000"/>
                </a:solidFill>
                <a:cs typeface="Arial" panose="020B0604020202020204" pitchFamily="34" charset="0"/>
              </a:rPr>
              <a:t>a success criteria. </a:t>
            </a:r>
          </a:p>
        </p:txBody>
      </p:sp>
      <p:sp>
        <p:nvSpPr>
          <p:cNvPr id="7" name="Title 4">
            <a:extLst>
              <a:ext uri="{FF2B5EF4-FFF2-40B4-BE49-F238E27FC236}">
                <a16:creationId xmlns:a16="http://schemas.microsoft.com/office/drawing/2014/main" id="{79195BEB-A072-45D8-848D-E8CA744F9022}"/>
              </a:ext>
            </a:extLst>
          </p:cNvPr>
          <p:cNvSpPr>
            <a:spLocks noGrp="1"/>
          </p:cNvSpPr>
          <p:nvPr>
            <p:ph type="title"/>
          </p:nvPr>
        </p:nvSpPr>
        <p:spPr/>
        <p:txBody>
          <a:bodyPr>
            <a:normAutofit/>
          </a:bodyPr>
          <a:lstStyle/>
          <a:p>
            <a:pPr algn="ctr"/>
            <a:r>
              <a:rPr lang="en-US" dirty="0"/>
              <a:t>Literacy</a:t>
            </a:r>
            <a:r>
              <a:rPr lang="en-US" dirty="0">
                <a:solidFill>
                  <a:srgbClr val="000000"/>
                </a:solidFill>
              </a:rPr>
              <a:t> </a:t>
            </a:r>
          </a:p>
        </p:txBody>
      </p:sp>
    </p:spTree>
    <p:extLst>
      <p:ext uri="{BB962C8B-B14F-4D97-AF65-F5344CB8AC3E}">
        <p14:creationId xmlns:p14="http://schemas.microsoft.com/office/powerpoint/2010/main" val="3447570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238259">
            <a:off x="605686" y="1069324"/>
            <a:ext cx="4163234" cy="734415"/>
          </a:xfrm>
        </p:spPr>
        <p:txBody>
          <a:bodyPr>
            <a:noAutofit/>
          </a:bodyPr>
          <a:lstStyle/>
          <a:p>
            <a:r>
              <a:rPr lang="en-US" sz="3400" dirty="0"/>
              <a:t>History and Geography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187388"/>
            <a:ext cx="4767702" cy="3758436"/>
          </a:xfrm>
        </p:spPr>
        <p:txBody>
          <a:bodyPr>
            <a:normAutofit fontScale="92500" lnSpcReduction="10000"/>
          </a:bodyPr>
          <a:lstStyle/>
          <a:p>
            <a:pPr marL="0" indent="0" algn="just">
              <a:buNone/>
            </a:pPr>
            <a:endParaRPr lang="en-US" sz="1800" dirty="0">
              <a:latin typeface="Arial" panose="020B0604020202020204" pitchFamily="34" charset="0"/>
              <a:cs typeface="Arial" panose="020B0604020202020204" pitchFamily="34" charset="0"/>
            </a:endParaRPr>
          </a:p>
          <a:p>
            <a:pPr algn="just"/>
            <a:r>
              <a:rPr lang="en-US" dirty="0"/>
              <a:t>Why do people live near volcanoes? (Autumn 1 ) </a:t>
            </a:r>
          </a:p>
          <a:p>
            <a:pPr algn="just"/>
            <a:endParaRPr lang="en-US" dirty="0"/>
          </a:p>
          <a:p>
            <a:pPr algn="just"/>
            <a:r>
              <a:rPr lang="en-US" dirty="0"/>
              <a:t>Would you prefer to have lived in the Stone Age, Bronze Age or Iron Age? (Autumn 2)</a:t>
            </a:r>
          </a:p>
          <a:p>
            <a:pPr algn="just"/>
            <a:endParaRPr lang="en-US" dirty="0"/>
          </a:p>
          <a:p>
            <a:pPr algn="just"/>
            <a:r>
              <a:rPr lang="en-US" dirty="0"/>
              <a:t>Why did the Romans settle in Britain? (Spring 1) </a:t>
            </a:r>
          </a:p>
          <a:p>
            <a:pPr algn="just"/>
            <a:endParaRPr lang="en-US" dirty="0"/>
          </a:p>
          <a:p>
            <a:pPr algn="just"/>
            <a:r>
              <a:rPr lang="en-US" dirty="0"/>
              <a:t>Who lives in Antarctica? (Spring 2) </a:t>
            </a:r>
          </a:p>
          <a:p>
            <a:pPr algn="just"/>
            <a:endParaRPr lang="en-US" dirty="0"/>
          </a:p>
          <a:p>
            <a:pPr algn="just"/>
            <a:r>
              <a:rPr lang="en-US" dirty="0"/>
              <a:t>What did the Ancient Egyptians believe?  (Summer 1) </a:t>
            </a:r>
          </a:p>
          <a:p>
            <a:pPr algn="just"/>
            <a:endParaRPr lang="en-US" dirty="0"/>
          </a:p>
          <a:p>
            <a:pPr algn="just"/>
            <a:r>
              <a:rPr lang="en-US" dirty="0"/>
              <a:t>What are rivers and how are they formed? (Summer 2) . </a:t>
            </a:r>
          </a:p>
          <a:p>
            <a:pPr marL="0" indent="0" algn="just">
              <a:buNone/>
            </a:pPr>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9</a:t>
            </a:fld>
            <a:endParaRPr lang="en-US" dirty="0"/>
          </a:p>
        </p:txBody>
      </p:sp>
      <p:pic>
        <p:nvPicPr>
          <p:cNvPr id="10" name="Picture Placeholder 9">
            <a:extLst>
              <a:ext uri="{FF2B5EF4-FFF2-40B4-BE49-F238E27FC236}">
                <a16:creationId xmlns:a16="http://schemas.microsoft.com/office/drawing/2014/main" id="{1FAA0880-D7C4-43A9-A1AA-11AFB5793623}"/>
              </a:ext>
            </a:extLst>
          </p:cNvPr>
          <p:cNvPicPr>
            <a:picLocks noGrp="1" noChangeAspect="1"/>
          </p:cNvPicPr>
          <p:nvPr>
            <p:ph type="pic" sz="quarter" idx="14"/>
          </p:nvPr>
        </p:nvPicPr>
        <p:blipFill>
          <a:blip r:embed="rId2"/>
          <a:srcRect l="24965" r="24965"/>
          <a:stretch>
            <a:fillRect/>
          </a:stretch>
        </p:blipFill>
        <p:spPr>
          <a:xfrm rot="720000">
            <a:off x="6311010" y="2689540"/>
            <a:ext cx="2175911" cy="2561871"/>
          </a:xfrm>
          <a:prstGeom prst="rect">
            <a:avLst/>
          </a:prstGeom>
        </p:spPr>
      </p:pic>
      <p:pic>
        <p:nvPicPr>
          <p:cNvPr id="9" name="Picture 8">
            <a:extLst>
              <a:ext uri="{FF2B5EF4-FFF2-40B4-BE49-F238E27FC236}">
                <a16:creationId xmlns:a16="http://schemas.microsoft.com/office/drawing/2014/main" id="{E8382AC4-109C-45BD-90DD-56ED7F84E6B2}"/>
              </a:ext>
            </a:extLst>
          </p:cNvPr>
          <p:cNvPicPr>
            <a:picLocks noChangeAspect="1"/>
          </p:cNvPicPr>
          <p:nvPr/>
        </p:nvPicPr>
        <p:blipFill>
          <a:blip r:embed="rId3"/>
          <a:stretch>
            <a:fillRect/>
          </a:stretch>
        </p:blipFill>
        <p:spPr>
          <a:xfrm rot="701151">
            <a:off x="8639157" y="516527"/>
            <a:ext cx="2713703" cy="1581213"/>
          </a:xfrm>
          <a:prstGeom prst="rect">
            <a:avLst/>
          </a:prstGeom>
        </p:spPr>
      </p:pic>
      <p:pic>
        <p:nvPicPr>
          <p:cNvPr id="11" name="Picture 10">
            <a:extLst>
              <a:ext uri="{FF2B5EF4-FFF2-40B4-BE49-F238E27FC236}">
                <a16:creationId xmlns:a16="http://schemas.microsoft.com/office/drawing/2014/main" id="{DC717A3A-90EE-4C4B-8EE7-0E8A4044C1F7}"/>
              </a:ext>
            </a:extLst>
          </p:cNvPr>
          <p:cNvPicPr>
            <a:picLocks noChangeAspect="1"/>
          </p:cNvPicPr>
          <p:nvPr/>
        </p:nvPicPr>
        <p:blipFill>
          <a:blip r:embed="rId4"/>
          <a:stretch>
            <a:fillRect/>
          </a:stretch>
        </p:blipFill>
        <p:spPr>
          <a:xfrm rot="816420">
            <a:off x="8517035" y="3121157"/>
            <a:ext cx="2137631" cy="2669379"/>
          </a:xfrm>
          <a:prstGeom prst="rect">
            <a:avLst/>
          </a:prstGeom>
        </p:spPr>
      </p:pic>
      <p:pic>
        <p:nvPicPr>
          <p:cNvPr id="12" name="Picture 11">
            <a:extLst>
              <a:ext uri="{FF2B5EF4-FFF2-40B4-BE49-F238E27FC236}">
                <a16:creationId xmlns:a16="http://schemas.microsoft.com/office/drawing/2014/main" id="{1D316894-5AD2-4E0E-BADF-D41161937359}"/>
              </a:ext>
            </a:extLst>
          </p:cNvPr>
          <p:cNvPicPr>
            <a:picLocks noChangeAspect="1"/>
          </p:cNvPicPr>
          <p:nvPr/>
        </p:nvPicPr>
        <p:blipFill>
          <a:blip r:embed="rId5"/>
          <a:stretch>
            <a:fillRect/>
          </a:stretch>
        </p:blipFill>
        <p:spPr>
          <a:xfrm rot="735539">
            <a:off x="6782698" y="-2553"/>
            <a:ext cx="1743075" cy="2619375"/>
          </a:xfrm>
          <a:prstGeom prst="rect">
            <a:avLst/>
          </a:prstGeom>
        </p:spPr>
      </p:pic>
      <p:pic>
        <p:nvPicPr>
          <p:cNvPr id="13" name="Picture 12">
            <a:extLst>
              <a:ext uri="{FF2B5EF4-FFF2-40B4-BE49-F238E27FC236}">
                <a16:creationId xmlns:a16="http://schemas.microsoft.com/office/drawing/2014/main" id="{FB9680A6-A1D7-4368-88D3-2330CF47600D}"/>
              </a:ext>
            </a:extLst>
          </p:cNvPr>
          <p:cNvPicPr>
            <a:picLocks noChangeAspect="1"/>
          </p:cNvPicPr>
          <p:nvPr/>
        </p:nvPicPr>
        <p:blipFill>
          <a:blip r:embed="rId6"/>
          <a:stretch>
            <a:fillRect/>
          </a:stretch>
        </p:blipFill>
        <p:spPr>
          <a:xfrm rot="701653">
            <a:off x="8411674" y="2099194"/>
            <a:ext cx="2653903" cy="952500"/>
          </a:xfrm>
          <a:prstGeom prst="rect">
            <a:avLst/>
          </a:prstGeom>
        </p:spPr>
      </p:pic>
    </p:spTree>
    <p:extLst>
      <p:ext uri="{BB962C8B-B14F-4D97-AF65-F5344CB8AC3E}">
        <p14:creationId xmlns:p14="http://schemas.microsoft.com/office/powerpoint/2010/main" val="1253772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1AB7E4F-C7B4-4BC9-86E3-B4365C82B9DB}"/>
              </a:ext>
            </a:extLst>
          </p:cNvPr>
          <p:cNvSpPr>
            <a:spLocks noGrp="1"/>
          </p:cNvSpPr>
          <p:nvPr>
            <p:ph type="ftr" sz="quarter" idx="11"/>
          </p:nvPr>
        </p:nvSpPr>
        <p:spPr/>
        <p:txBody>
          <a:bodyPr/>
          <a:lstStyle/>
          <a:p>
            <a:r>
              <a:rPr lang="en-US" noProof="0" dirty="0"/>
              <a:t>Year 3 2024</a:t>
            </a:r>
          </a:p>
        </p:txBody>
      </p:sp>
      <p:sp>
        <p:nvSpPr>
          <p:cNvPr id="3" name="Slide Number Placeholder 2">
            <a:extLst>
              <a:ext uri="{FF2B5EF4-FFF2-40B4-BE49-F238E27FC236}">
                <a16:creationId xmlns:a16="http://schemas.microsoft.com/office/drawing/2014/main" id="{E62E8586-8929-4B3E-8879-F3B3253EB42B}"/>
              </a:ext>
            </a:extLst>
          </p:cNvPr>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a:extLst>
              <a:ext uri="{FF2B5EF4-FFF2-40B4-BE49-F238E27FC236}">
                <a16:creationId xmlns:a16="http://schemas.microsoft.com/office/drawing/2014/main" id="{C6C4CAA8-01C0-44BB-94A1-84D20F6ECAC5}"/>
              </a:ext>
            </a:extLst>
          </p:cNvPr>
          <p:cNvSpPr>
            <a:spLocks noGrp="1"/>
          </p:cNvSpPr>
          <p:nvPr>
            <p:ph type="title"/>
          </p:nvPr>
        </p:nvSpPr>
        <p:spPr>
          <a:xfrm rot="21180000">
            <a:off x="-29748" y="330161"/>
            <a:ext cx="5423918" cy="1325563"/>
          </a:xfrm>
        </p:spPr>
        <p:txBody>
          <a:bodyPr>
            <a:normAutofit/>
          </a:bodyPr>
          <a:lstStyle/>
          <a:p>
            <a:r>
              <a:rPr lang="en-GB" sz="3600" dirty="0"/>
              <a:t>Maths </a:t>
            </a:r>
            <a:r>
              <a:rPr lang="en-GB" dirty="0"/>
              <a:t>- </a:t>
            </a:r>
            <a:r>
              <a:rPr lang="en-GB" sz="3600" dirty="0"/>
              <a:t>White Rose </a:t>
            </a:r>
          </a:p>
        </p:txBody>
      </p:sp>
      <p:sp>
        <p:nvSpPr>
          <p:cNvPr id="5" name="Content Placeholder 4">
            <a:extLst>
              <a:ext uri="{FF2B5EF4-FFF2-40B4-BE49-F238E27FC236}">
                <a16:creationId xmlns:a16="http://schemas.microsoft.com/office/drawing/2014/main" id="{2685A8A6-496D-4C7D-8444-A6186B13D562}"/>
              </a:ext>
            </a:extLst>
          </p:cNvPr>
          <p:cNvSpPr>
            <a:spLocks noGrp="1"/>
          </p:cNvSpPr>
          <p:nvPr>
            <p:ph sz="half" idx="1"/>
          </p:nvPr>
        </p:nvSpPr>
        <p:spPr>
          <a:xfrm>
            <a:off x="749709" y="1589650"/>
            <a:ext cx="10044953" cy="3976085"/>
          </a:xfrm>
        </p:spPr>
        <p:txBody>
          <a:bodyPr>
            <a:normAutofit fontScale="92500"/>
          </a:bodyPr>
          <a:lstStyle/>
          <a:p>
            <a:r>
              <a:rPr lang="en-US" sz="2400" dirty="0"/>
              <a:t>White Rose maths is a popular approach used in schools to teach maths in a way that builds deep understanding. </a:t>
            </a:r>
          </a:p>
          <a:p>
            <a:r>
              <a:rPr lang="en-US" sz="2400" dirty="0"/>
              <a:t>It breaks down the curriculum into small, manageable steps, helping children grasp concepts fully before moving on. </a:t>
            </a:r>
          </a:p>
          <a:p>
            <a:r>
              <a:rPr lang="en-US" sz="2400" dirty="0"/>
              <a:t>The scheme is designed to ensure all students achieve a level of mastery in maths, regardless of their starting point.</a:t>
            </a:r>
            <a:endParaRPr lang="en-GB" sz="2400" dirty="0"/>
          </a:p>
          <a:p>
            <a:r>
              <a:rPr lang="en-GB" sz="2400" dirty="0"/>
              <a:t>White Rose Maths places a big emphasis on developing your child’s problem-solving and reasoning skills. This means children are regularly asked to explain how they solved a problem, consider different approaches, and apply their maths                             </a:t>
            </a:r>
            <a:r>
              <a:rPr lang="en-GB" sz="2400" dirty="0">
                <a:solidFill>
                  <a:schemeClr val="tx2"/>
                </a:solidFill>
              </a:rPr>
              <a:t>t</a:t>
            </a:r>
            <a:r>
              <a:rPr lang="en-GB" sz="2400" dirty="0"/>
              <a:t>               to real-life situations. This helps them become confident, flexible thinkers who can approach maths in different ways.</a:t>
            </a:r>
          </a:p>
          <a:p>
            <a:endParaRPr lang="en-US" sz="2400" dirty="0"/>
          </a:p>
          <a:p>
            <a:endParaRPr lang="en-GB" dirty="0"/>
          </a:p>
        </p:txBody>
      </p:sp>
      <p:sp>
        <p:nvSpPr>
          <p:cNvPr id="6" name="Rectangle 5">
            <a:extLst>
              <a:ext uri="{FF2B5EF4-FFF2-40B4-BE49-F238E27FC236}">
                <a16:creationId xmlns:a16="http://schemas.microsoft.com/office/drawing/2014/main" id="{E62A44B3-ABC8-44E2-ACEF-9D1A050B3003}"/>
              </a:ext>
            </a:extLst>
          </p:cNvPr>
          <p:cNvSpPr/>
          <p:nvPr/>
        </p:nvSpPr>
        <p:spPr>
          <a:xfrm>
            <a:off x="702733" y="5945824"/>
            <a:ext cx="1574800" cy="365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8950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62E8586-8929-4B3E-8879-F3B3253EB42B}"/>
              </a:ext>
            </a:extLst>
          </p:cNvPr>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4" name="Title 3">
            <a:extLst>
              <a:ext uri="{FF2B5EF4-FFF2-40B4-BE49-F238E27FC236}">
                <a16:creationId xmlns:a16="http://schemas.microsoft.com/office/drawing/2014/main" id="{C6C4CAA8-01C0-44BB-94A1-84D20F6ECAC5}"/>
              </a:ext>
            </a:extLst>
          </p:cNvPr>
          <p:cNvSpPr>
            <a:spLocks noGrp="1"/>
          </p:cNvSpPr>
          <p:nvPr>
            <p:ph type="title"/>
          </p:nvPr>
        </p:nvSpPr>
        <p:spPr>
          <a:xfrm rot="21180000">
            <a:off x="287184" y="333567"/>
            <a:ext cx="4734582" cy="1325563"/>
          </a:xfrm>
        </p:spPr>
        <p:txBody>
          <a:bodyPr>
            <a:normAutofit/>
          </a:bodyPr>
          <a:lstStyle/>
          <a:p>
            <a:r>
              <a:rPr lang="en-GB" dirty="0"/>
              <a:t>Why White Rose?</a:t>
            </a:r>
          </a:p>
        </p:txBody>
      </p:sp>
      <p:sp>
        <p:nvSpPr>
          <p:cNvPr id="5" name="Content Placeholder 4">
            <a:extLst>
              <a:ext uri="{FF2B5EF4-FFF2-40B4-BE49-F238E27FC236}">
                <a16:creationId xmlns:a16="http://schemas.microsoft.com/office/drawing/2014/main" id="{2685A8A6-496D-4C7D-8444-A6186B13D562}"/>
              </a:ext>
            </a:extLst>
          </p:cNvPr>
          <p:cNvSpPr>
            <a:spLocks noGrp="1"/>
          </p:cNvSpPr>
          <p:nvPr>
            <p:ph sz="half" idx="1"/>
          </p:nvPr>
        </p:nvSpPr>
        <p:spPr>
          <a:xfrm>
            <a:off x="838199" y="1825625"/>
            <a:ext cx="10044953" cy="3976085"/>
          </a:xfrm>
        </p:spPr>
        <p:txBody>
          <a:bodyPr/>
          <a:lstStyle/>
          <a:p>
            <a:r>
              <a:rPr lang="en-US" dirty="0"/>
              <a:t>We’ve chosen White Rose maths because it aligns well with the national curriculum and focuses on developing reasoning, problem-solving, and fluency in maths. </a:t>
            </a:r>
          </a:p>
          <a:p>
            <a:r>
              <a:rPr lang="en-US" dirty="0"/>
              <a:t>The structured approach means that children don’t just memorise facts or formulas—they really understand the "why" behind the maths they’re doing. This deeper understanding is key to their future success.</a:t>
            </a:r>
          </a:p>
          <a:p>
            <a:endParaRPr lang="en-GB" dirty="0"/>
          </a:p>
        </p:txBody>
      </p:sp>
    </p:spTree>
    <p:extLst>
      <p:ext uri="{BB962C8B-B14F-4D97-AF65-F5344CB8AC3E}">
        <p14:creationId xmlns:p14="http://schemas.microsoft.com/office/powerpoint/2010/main" val="3467352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12</a:t>
            </a:fld>
            <a:endParaRPr lang="en-US" noProof="0" dirty="0"/>
          </a:p>
        </p:txBody>
      </p:sp>
      <p:sp>
        <p:nvSpPr>
          <p:cNvPr id="6" name="Title 5"/>
          <p:cNvSpPr>
            <a:spLocks noGrp="1"/>
          </p:cNvSpPr>
          <p:nvPr>
            <p:ph type="title"/>
          </p:nvPr>
        </p:nvSpPr>
        <p:spPr>
          <a:xfrm rot="21180000">
            <a:off x="287683" y="341736"/>
            <a:ext cx="4600519" cy="1325563"/>
          </a:xfrm>
        </p:spPr>
        <p:txBody>
          <a:bodyPr/>
          <a:lstStyle/>
          <a:p>
            <a:r>
              <a:rPr lang="en-GB" dirty="0"/>
              <a:t>Year 3 curriculum</a:t>
            </a:r>
          </a:p>
        </p:txBody>
      </p:sp>
      <p:sp>
        <p:nvSpPr>
          <p:cNvPr id="7" name="Content Placeholder 6"/>
          <p:cNvSpPr>
            <a:spLocks noGrp="1"/>
          </p:cNvSpPr>
          <p:nvPr>
            <p:ph sz="half" idx="1"/>
          </p:nvPr>
        </p:nvSpPr>
        <p:spPr>
          <a:xfrm>
            <a:off x="1595718" y="1649506"/>
            <a:ext cx="10372227" cy="4296317"/>
          </a:xfrm>
        </p:spPr>
        <p:txBody>
          <a:bodyPr>
            <a:normAutofit fontScale="70000" lnSpcReduction="20000"/>
          </a:bodyPr>
          <a:lstStyle/>
          <a:p>
            <a:pPr marL="0" indent="0">
              <a:buNone/>
            </a:pPr>
            <a:r>
              <a:rPr lang="en-US" sz="3200" b="1" dirty="0"/>
              <a:t>In Year 3, your child will cover a range of mathematical topics, including:</a:t>
            </a:r>
          </a:p>
          <a:p>
            <a:pPr marL="0" indent="0">
              <a:buNone/>
            </a:pPr>
            <a:endParaRPr lang="en-US" sz="3200" b="1" dirty="0"/>
          </a:p>
          <a:p>
            <a:pPr marL="0" indent="0">
              <a:buNone/>
            </a:pPr>
            <a:r>
              <a:rPr lang="en-US" sz="3200" b="1" dirty="0"/>
              <a:t>- Place Value</a:t>
            </a:r>
            <a:r>
              <a:rPr lang="en-US" sz="3200" dirty="0"/>
              <a:t>: Understanding numbers up to 1,000.</a:t>
            </a:r>
          </a:p>
          <a:p>
            <a:pPr marL="0" indent="0">
              <a:buNone/>
            </a:pPr>
            <a:r>
              <a:rPr lang="en-US" sz="3200" dirty="0"/>
              <a:t>- </a:t>
            </a:r>
            <a:r>
              <a:rPr lang="en-US" sz="3200" b="1" dirty="0"/>
              <a:t>Addition and Subtraction</a:t>
            </a:r>
            <a:r>
              <a:rPr lang="en-US" sz="3200" dirty="0"/>
              <a:t>: Working with three-digit numbers.</a:t>
            </a:r>
          </a:p>
          <a:p>
            <a:pPr marL="0" indent="0">
              <a:buNone/>
            </a:pPr>
            <a:r>
              <a:rPr lang="en-US" sz="3200" dirty="0"/>
              <a:t>- </a:t>
            </a:r>
            <a:r>
              <a:rPr lang="en-US" sz="3200" b="1" dirty="0"/>
              <a:t>Multiplication and Division</a:t>
            </a:r>
            <a:r>
              <a:rPr lang="en-US" sz="3200" dirty="0"/>
              <a:t>: Learning the 3, 4, and 8 times tables.</a:t>
            </a:r>
          </a:p>
          <a:p>
            <a:pPr marL="0" indent="0">
              <a:buNone/>
            </a:pPr>
            <a:r>
              <a:rPr lang="en-US" sz="3200" dirty="0"/>
              <a:t>- </a:t>
            </a:r>
            <a:r>
              <a:rPr lang="en-US" sz="3200" b="1" dirty="0"/>
              <a:t>Fractions</a:t>
            </a:r>
            <a:r>
              <a:rPr lang="en-US" sz="3200" dirty="0"/>
              <a:t>: Recognising fractions and beginning to add and subtract them.</a:t>
            </a:r>
          </a:p>
          <a:p>
            <a:pPr marL="0" indent="0">
              <a:buNone/>
            </a:pPr>
            <a:r>
              <a:rPr lang="en-US" sz="3200" dirty="0"/>
              <a:t>- </a:t>
            </a:r>
            <a:r>
              <a:rPr lang="en-US" sz="3200" b="1" dirty="0"/>
              <a:t>Measurement</a:t>
            </a:r>
            <a:r>
              <a:rPr lang="en-US" sz="3200" dirty="0"/>
              <a:t>: Measuring length, weight, and volume, and understanding time.</a:t>
            </a:r>
          </a:p>
          <a:p>
            <a:pPr marL="0" indent="0">
              <a:buNone/>
            </a:pPr>
            <a:r>
              <a:rPr lang="en-US" sz="3200" dirty="0"/>
              <a:t>- </a:t>
            </a:r>
            <a:r>
              <a:rPr lang="en-US" sz="3200" b="1" dirty="0"/>
              <a:t>Geometry</a:t>
            </a:r>
            <a:r>
              <a:rPr lang="en-US" sz="3200" dirty="0"/>
              <a:t>: Exploring shapes and angles.</a:t>
            </a:r>
          </a:p>
          <a:p>
            <a:pPr marL="0" indent="0">
              <a:buNone/>
            </a:pPr>
            <a:r>
              <a:rPr lang="en-US" sz="3200" dirty="0"/>
              <a:t>        - </a:t>
            </a:r>
            <a:r>
              <a:rPr lang="en-US" sz="3200" b="1" dirty="0"/>
              <a:t>Statistics</a:t>
            </a:r>
            <a:r>
              <a:rPr lang="en-US" sz="3200" dirty="0"/>
              <a:t>: Interpreting and presenting data.</a:t>
            </a:r>
          </a:p>
          <a:p>
            <a:pPr marL="0" indent="0">
              <a:buNone/>
            </a:pPr>
            <a:endParaRPr lang="en-US" sz="3200" dirty="0"/>
          </a:p>
          <a:p>
            <a:pPr marL="0" indent="0">
              <a:buNone/>
            </a:pPr>
            <a:r>
              <a:rPr lang="en-US" sz="3200" b="1" dirty="0"/>
              <a:t>Each of these areas is broken down into smaller steps to ensure children have a thorough understanding of each topic</a:t>
            </a:r>
            <a:r>
              <a:rPr lang="en-GB" b="1" dirty="0"/>
              <a:t>.</a:t>
            </a:r>
          </a:p>
        </p:txBody>
      </p:sp>
    </p:spTree>
    <p:extLst>
      <p:ext uri="{BB962C8B-B14F-4D97-AF65-F5344CB8AC3E}">
        <p14:creationId xmlns:p14="http://schemas.microsoft.com/office/powerpoint/2010/main" val="3299035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13</a:t>
            </a:fld>
            <a:endParaRPr lang="en-US" noProof="0" dirty="0"/>
          </a:p>
        </p:txBody>
      </p:sp>
      <p:sp>
        <p:nvSpPr>
          <p:cNvPr id="4" name="Title 3"/>
          <p:cNvSpPr>
            <a:spLocks noGrp="1"/>
          </p:cNvSpPr>
          <p:nvPr>
            <p:ph type="title"/>
          </p:nvPr>
        </p:nvSpPr>
        <p:spPr/>
        <p:txBody>
          <a:bodyPr/>
          <a:lstStyle/>
          <a:p>
            <a:r>
              <a:rPr lang="en-GB" dirty="0"/>
              <a:t>Lesson Structure</a:t>
            </a:r>
          </a:p>
        </p:txBody>
      </p:sp>
      <p:sp>
        <p:nvSpPr>
          <p:cNvPr id="5" name="Content Placeholder 4"/>
          <p:cNvSpPr>
            <a:spLocks noGrp="1"/>
          </p:cNvSpPr>
          <p:nvPr>
            <p:ph sz="half" idx="1"/>
          </p:nvPr>
        </p:nvSpPr>
        <p:spPr>
          <a:xfrm>
            <a:off x="1523999" y="1825625"/>
            <a:ext cx="9179860" cy="3976085"/>
          </a:xfrm>
        </p:spPr>
        <p:txBody>
          <a:bodyPr>
            <a:normAutofit/>
          </a:bodyPr>
          <a:lstStyle/>
          <a:p>
            <a:pPr marL="0" indent="0">
              <a:buNone/>
            </a:pPr>
            <a:r>
              <a:rPr lang="en-US" sz="2000" dirty="0"/>
              <a:t>White Rose Maths lessons are structured to help children move from concrete understanding to abstract thinking. We use:</a:t>
            </a:r>
          </a:p>
          <a:p>
            <a:pPr>
              <a:buFontTx/>
              <a:buChar char="-"/>
            </a:pPr>
            <a:r>
              <a:rPr lang="en-US" sz="2000" dirty="0"/>
              <a:t>Concrete objects like counters, cubes, or base ten blocks to help students understand concepts physically.</a:t>
            </a:r>
          </a:p>
          <a:p>
            <a:pPr>
              <a:buFontTx/>
              <a:buChar char="-"/>
            </a:pPr>
            <a:endParaRPr lang="en-US" sz="2000" dirty="0"/>
          </a:p>
          <a:p>
            <a:pPr marL="0" indent="0">
              <a:buNone/>
            </a:pPr>
            <a:endParaRPr lang="en-US" sz="2000" dirty="0"/>
          </a:p>
        </p:txBody>
      </p:sp>
      <p:pic>
        <p:nvPicPr>
          <p:cNvPr id="11" name="Picture 10">
            <a:extLst>
              <a:ext uri="{FF2B5EF4-FFF2-40B4-BE49-F238E27FC236}">
                <a16:creationId xmlns:a16="http://schemas.microsoft.com/office/drawing/2014/main" id="{A46C4D9C-A2CB-4AA5-82A8-44D3BFEE6699}"/>
              </a:ext>
            </a:extLst>
          </p:cNvPr>
          <p:cNvPicPr>
            <a:picLocks noChangeAspect="1"/>
          </p:cNvPicPr>
          <p:nvPr/>
        </p:nvPicPr>
        <p:blipFill>
          <a:blip r:embed="rId2"/>
          <a:stretch>
            <a:fillRect/>
          </a:stretch>
        </p:blipFill>
        <p:spPr>
          <a:xfrm>
            <a:off x="7749859" y="3187348"/>
            <a:ext cx="2608801" cy="2372710"/>
          </a:xfrm>
          <a:prstGeom prst="rect">
            <a:avLst/>
          </a:prstGeom>
        </p:spPr>
      </p:pic>
      <p:pic>
        <p:nvPicPr>
          <p:cNvPr id="13" name="Picture 12">
            <a:extLst>
              <a:ext uri="{FF2B5EF4-FFF2-40B4-BE49-F238E27FC236}">
                <a16:creationId xmlns:a16="http://schemas.microsoft.com/office/drawing/2014/main" id="{F27F35F1-D674-49C8-A635-D8664E6AD0AD}"/>
              </a:ext>
            </a:extLst>
          </p:cNvPr>
          <p:cNvPicPr>
            <a:picLocks noChangeAspect="1"/>
          </p:cNvPicPr>
          <p:nvPr/>
        </p:nvPicPr>
        <p:blipFill>
          <a:blip r:embed="rId3"/>
          <a:stretch>
            <a:fillRect/>
          </a:stretch>
        </p:blipFill>
        <p:spPr>
          <a:xfrm>
            <a:off x="2364255" y="3391098"/>
            <a:ext cx="2353003" cy="1524213"/>
          </a:xfrm>
          <a:prstGeom prst="rect">
            <a:avLst/>
          </a:prstGeom>
        </p:spPr>
      </p:pic>
      <p:pic>
        <p:nvPicPr>
          <p:cNvPr id="15" name="Picture 14">
            <a:extLst>
              <a:ext uri="{FF2B5EF4-FFF2-40B4-BE49-F238E27FC236}">
                <a16:creationId xmlns:a16="http://schemas.microsoft.com/office/drawing/2014/main" id="{866072AD-55DA-4BD9-B469-0213C0F9AFDF}"/>
              </a:ext>
            </a:extLst>
          </p:cNvPr>
          <p:cNvPicPr>
            <a:picLocks noChangeAspect="1"/>
          </p:cNvPicPr>
          <p:nvPr/>
        </p:nvPicPr>
        <p:blipFill>
          <a:blip r:embed="rId4"/>
          <a:stretch>
            <a:fillRect/>
          </a:stretch>
        </p:blipFill>
        <p:spPr>
          <a:xfrm>
            <a:off x="5108740" y="3849560"/>
            <a:ext cx="2295920" cy="2461390"/>
          </a:xfrm>
          <a:prstGeom prst="rect">
            <a:avLst/>
          </a:prstGeom>
        </p:spPr>
      </p:pic>
    </p:spTree>
    <p:extLst>
      <p:ext uri="{BB962C8B-B14F-4D97-AF65-F5344CB8AC3E}">
        <p14:creationId xmlns:p14="http://schemas.microsoft.com/office/powerpoint/2010/main" val="2163480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14</a:t>
            </a:fld>
            <a:endParaRPr lang="en-US" noProof="0" dirty="0"/>
          </a:p>
        </p:txBody>
      </p:sp>
      <p:sp>
        <p:nvSpPr>
          <p:cNvPr id="4" name="Title 3"/>
          <p:cNvSpPr>
            <a:spLocks noGrp="1"/>
          </p:cNvSpPr>
          <p:nvPr>
            <p:ph type="title"/>
          </p:nvPr>
        </p:nvSpPr>
        <p:spPr/>
        <p:txBody>
          <a:bodyPr/>
          <a:lstStyle/>
          <a:p>
            <a:r>
              <a:rPr lang="en-GB" dirty="0"/>
              <a:t>Year 3 maths</a:t>
            </a:r>
          </a:p>
        </p:txBody>
      </p:sp>
      <p:sp>
        <p:nvSpPr>
          <p:cNvPr id="5" name="Content Placeholder 4"/>
          <p:cNvSpPr>
            <a:spLocks noGrp="1"/>
          </p:cNvSpPr>
          <p:nvPr>
            <p:ph sz="half" idx="1"/>
          </p:nvPr>
        </p:nvSpPr>
        <p:spPr>
          <a:xfrm>
            <a:off x="1221316" y="1956214"/>
            <a:ext cx="10184546" cy="3976085"/>
          </a:xfrm>
        </p:spPr>
        <p:txBody>
          <a:bodyPr>
            <a:normAutofit/>
          </a:bodyPr>
          <a:lstStyle/>
          <a:p>
            <a:pPr marL="0" indent="0">
              <a:buNone/>
            </a:pPr>
            <a:r>
              <a:rPr lang="en-GB" sz="2400" dirty="0"/>
              <a:t>Pictorial representations like number lines or diagrams to help them visualise.</a:t>
            </a:r>
          </a:p>
          <a:p>
            <a:pPr marL="0" indent="0">
              <a:buNone/>
            </a:pPr>
            <a:endParaRPr lang="en-GB" sz="2400" dirty="0"/>
          </a:p>
        </p:txBody>
      </p:sp>
      <p:pic>
        <p:nvPicPr>
          <p:cNvPr id="6" name="Picture 5">
            <a:extLst>
              <a:ext uri="{FF2B5EF4-FFF2-40B4-BE49-F238E27FC236}">
                <a16:creationId xmlns:a16="http://schemas.microsoft.com/office/drawing/2014/main" id="{335CBA50-00D6-479D-8BD3-88EBC8CD0F5D}"/>
              </a:ext>
            </a:extLst>
          </p:cNvPr>
          <p:cNvPicPr>
            <a:picLocks noChangeAspect="1"/>
          </p:cNvPicPr>
          <p:nvPr/>
        </p:nvPicPr>
        <p:blipFill>
          <a:blip r:embed="rId2"/>
          <a:stretch>
            <a:fillRect/>
          </a:stretch>
        </p:blipFill>
        <p:spPr>
          <a:xfrm>
            <a:off x="426971" y="2710473"/>
            <a:ext cx="2937729" cy="1555588"/>
          </a:xfrm>
          <a:prstGeom prst="rect">
            <a:avLst/>
          </a:prstGeom>
        </p:spPr>
      </p:pic>
      <p:pic>
        <p:nvPicPr>
          <p:cNvPr id="7" name="Picture 6">
            <a:extLst>
              <a:ext uri="{FF2B5EF4-FFF2-40B4-BE49-F238E27FC236}">
                <a16:creationId xmlns:a16="http://schemas.microsoft.com/office/drawing/2014/main" id="{F3707EB2-6B79-4514-86A4-4C63E3344C38}"/>
              </a:ext>
            </a:extLst>
          </p:cNvPr>
          <p:cNvPicPr>
            <a:picLocks noChangeAspect="1"/>
          </p:cNvPicPr>
          <p:nvPr/>
        </p:nvPicPr>
        <p:blipFill>
          <a:blip r:embed="rId3"/>
          <a:stretch>
            <a:fillRect/>
          </a:stretch>
        </p:blipFill>
        <p:spPr>
          <a:xfrm>
            <a:off x="4159045" y="2710473"/>
            <a:ext cx="3616742" cy="1555588"/>
          </a:xfrm>
          <a:prstGeom prst="rect">
            <a:avLst/>
          </a:prstGeom>
        </p:spPr>
      </p:pic>
      <p:pic>
        <p:nvPicPr>
          <p:cNvPr id="9" name="Picture 8">
            <a:extLst>
              <a:ext uri="{FF2B5EF4-FFF2-40B4-BE49-F238E27FC236}">
                <a16:creationId xmlns:a16="http://schemas.microsoft.com/office/drawing/2014/main" id="{1A35D937-E8F2-453E-8AFA-3878AE4268DC}"/>
              </a:ext>
            </a:extLst>
          </p:cNvPr>
          <p:cNvPicPr>
            <a:picLocks noChangeAspect="1"/>
          </p:cNvPicPr>
          <p:nvPr/>
        </p:nvPicPr>
        <p:blipFill>
          <a:blip r:embed="rId4"/>
          <a:stretch>
            <a:fillRect/>
          </a:stretch>
        </p:blipFill>
        <p:spPr>
          <a:xfrm>
            <a:off x="3064112" y="4701214"/>
            <a:ext cx="5467392" cy="1244609"/>
          </a:xfrm>
          <a:prstGeom prst="rect">
            <a:avLst/>
          </a:prstGeom>
        </p:spPr>
      </p:pic>
      <p:pic>
        <p:nvPicPr>
          <p:cNvPr id="1026" name="Picture 2" descr="What is a part-whole model? | White Rose Education">
            <a:extLst>
              <a:ext uri="{FF2B5EF4-FFF2-40B4-BE49-F238E27FC236}">
                <a16:creationId xmlns:a16="http://schemas.microsoft.com/office/drawing/2014/main" id="{61A73EDE-29C9-47FA-A5BA-5CF67FCCE8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5695" y="2589060"/>
            <a:ext cx="2718048" cy="2710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05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15</a:t>
            </a:fld>
            <a:endParaRPr lang="en-US" noProof="0" dirty="0"/>
          </a:p>
        </p:txBody>
      </p:sp>
      <p:sp>
        <p:nvSpPr>
          <p:cNvPr id="4" name="Title 3"/>
          <p:cNvSpPr>
            <a:spLocks noGrp="1"/>
          </p:cNvSpPr>
          <p:nvPr>
            <p:ph type="title"/>
          </p:nvPr>
        </p:nvSpPr>
        <p:spPr/>
        <p:txBody>
          <a:bodyPr/>
          <a:lstStyle/>
          <a:p>
            <a:r>
              <a:rPr lang="en-GB" dirty="0"/>
              <a:t>Year 3 maths</a:t>
            </a:r>
          </a:p>
        </p:txBody>
      </p:sp>
      <p:sp>
        <p:nvSpPr>
          <p:cNvPr id="5" name="Content Placeholder 4"/>
          <p:cNvSpPr>
            <a:spLocks noGrp="1"/>
          </p:cNvSpPr>
          <p:nvPr>
            <p:ph sz="half" idx="1"/>
          </p:nvPr>
        </p:nvSpPr>
        <p:spPr>
          <a:xfrm>
            <a:off x="1221316" y="1956214"/>
            <a:ext cx="10184546" cy="3976085"/>
          </a:xfrm>
        </p:spPr>
        <p:txBody>
          <a:bodyPr>
            <a:normAutofit fontScale="92500" lnSpcReduction="20000"/>
          </a:bodyPr>
          <a:lstStyle/>
          <a:p>
            <a:pPr marL="0" indent="0">
              <a:buNone/>
            </a:pPr>
            <a:r>
              <a:rPr lang="en-GB" sz="2400" dirty="0"/>
              <a:t>Abstract methods like written calculations once they have a solid grasp of the topic.</a:t>
            </a:r>
          </a:p>
          <a:p>
            <a:pPr marL="0" indent="0">
              <a:buNone/>
            </a:pPr>
            <a:endParaRPr lang="en-GB" sz="2400" dirty="0"/>
          </a:p>
          <a:p>
            <a:pPr marL="0" indent="0">
              <a:buNone/>
            </a:pPr>
            <a:r>
              <a:rPr lang="en-GB" sz="2400" dirty="0"/>
              <a:t>345 - 100 =</a:t>
            </a:r>
          </a:p>
          <a:p>
            <a:pPr marL="0" indent="0">
              <a:buNone/>
            </a:pPr>
            <a:endParaRPr lang="en-GB" sz="2400" dirty="0"/>
          </a:p>
          <a:p>
            <a:pPr marL="0" indent="0">
              <a:buNone/>
            </a:pPr>
            <a:r>
              <a:rPr lang="en-GB" sz="2400" dirty="0"/>
              <a:t>10 x 7 =</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This approach ensures that children can apply what they’ve learned in a variety of ways.</a:t>
            </a:r>
          </a:p>
          <a:p>
            <a:pPr marL="0" indent="0">
              <a:buNone/>
            </a:pPr>
            <a:endParaRPr lang="en-GB" sz="2400" dirty="0"/>
          </a:p>
        </p:txBody>
      </p:sp>
      <p:pic>
        <p:nvPicPr>
          <p:cNvPr id="7" name="Picture 6">
            <a:extLst>
              <a:ext uri="{FF2B5EF4-FFF2-40B4-BE49-F238E27FC236}">
                <a16:creationId xmlns:a16="http://schemas.microsoft.com/office/drawing/2014/main" id="{50404702-1A1A-42D7-ACAF-F2DB5FE10CB7}"/>
              </a:ext>
            </a:extLst>
          </p:cNvPr>
          <p:cNvPicPr>
            <a:picLocks noChangeAspect="1"/>
          </p:cNvPicPr>
          <p:nvPr/>
        </p:nvPicPr>
        <p:blipFill>
          <a:blip r:embed="rId2"/>
          <a:stretch>
            <a:fillRect/>
          </a:stretch>
        </p:blipFill>
        <p:spPr>
          <a:xfrm>
            <a:off x="4744062" y="2682552"/>
            <a:ext cx="3374185" cy="1492895"/>
          </a:xfrm>
          <a:prstGeom prst="rect">
            <a:avLst/>
          </a:prstGeom>
        </p:spPr>
      </p:pic>
    </p:spTree>
    <p:extLst>
      <p:ext uri="{BB962C8B-B14F-4D97-AF65-F5344CB8AC3E}">
        <p14:creationId xmlns:p14="http://schemas.microsoft.com/office/powerpoint/2010/main" val="2100202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209490">
            <a:off x="17060" y="1109731"/>
            <a:ext cx="4642641" cy="564984"/>
          </a:xfrm>
        </p:spPr>
        <p:txBody>
          <a:bodyPr>
            <a:normAutofit fontScale="90000"/>
          </a:bodyPr>
          <a:lstStyle/>
          <a:p>
            <a:pPr algn="ctr"/>
            <a:r>
              <a:rPr lang="en-US" dirty="0"/>
              <a:t>Times Table Tests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576750"/>
          </a:xfrm>
        </p:spPr>
        <p:txBody>
          <a:bodyPr>
            <a:normAutofit/>
          </a:bodyPr>
          <a:lstStyle/>
          <a:p>
            <a:pPr marL="0" indent="0">
              <a:buNone/>
            </a:pPr>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From the 2021/22 academic year, the multiplication tables check (MTC) is statutory for all year 4 pupils in England.</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Schools administer the check in June.</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 preparation for this test in year 4, we encourage children in year 3 to practise their multiplication and related division facts for the x2, x3, x4, x5, x8 and x10 times tables</a:t>
            </a:r>
          </a:p>
          <a:p>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16</a:t>
            </a:fld>
            <a:endParaRPr lang="en-US" dirty="0"/>
          </a:p>
        </p:txBody>
      </p:sp>
      <p:pic>
        <p:nvPicPr>
          <p:cNvPr id="8" name="Picture Placeholder 7"/>
          <p:cNvPicPr>
            <a:picLocks noGrp="1" noChangeAspect="1"/>
          </p:cNvPicPr>
          <p:nvPr>
            <p:ph type="pic" sz="quarter" idx="14"/>
          </p:nvPr>
        </p:nvPicPr>
        <p:blipFill>
          <a:blip r:embed="rId2"/>
          <a:srcRect l="7543" r="7543"/>
          <a:stretch>
            <a:fillRect/>
          </a:stretch>
        </p:blipFill>
        <p:spPr>
          <a:xfrm rot="720000">
            <a:off x="7807443" y="786483"/>
            <a:ext cx="2125610" cy="2502648"/>
          </a:xfrm>
          <a:prstGeom prst="rect">
            <a:avLst/>
          </a:prstGeom>
        </p:spPr>
      </p:pic>
      <p:sp>
        <p:nvSpPr>
          <p:cNvPr id="2" name="AutoShape 2" descr="KSA students battle in TT Rockstars Times Tables Challenge - Kettering  Science Academ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Rectangle 6"/>
          <p:cNvSpPr/>
          <p:nvPr/>
        </p:nvSpPr>
        <p:spPr>
          <a:xfrm rot="755321">
            <a:off x="6474521" y="3910684"/>
            <a:ext cx="3771417" cy="830997"/>
          </a:xfrm>
          <a:prstGeom prst="rect">
            <a:avLst/>
          </a:prstGeom>
        </p:spPr>
        <p:txBody>
          <a:bodyPr wrap="none">
            <a:spAutoFit/>
          </a:bodyPr>
          <a:lstStyle/>
          <a:p>
            <a:r>
              <a:rPr lang="en-GB" sz="2400" dirty="0">
                <a:latin typeface="Arial" panose="020B0604020202020204" pitchFamily="34" charset="0"/>
                <a:cs typeface="Arial" panose="020B0604020202020204" pitchFamily="34" charset="0"/>
              </a:rPr>
              <a:t>TT Rockstars/</a:t>
            </a:r>
            <a:r>
              <a:rPr lang="en-GB" sz="2400" dirty="0" err="1">
                <a:latin typeface="Arial" panose="020B0604020202020204" pitchFamily="34" charset="0"/>
                <a:cs typeface="Arial" panose="020B0604020202020204" pitchFamily="34" charset="0"/>
              </a:rPr>
              <a:t>Numbergym</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Timestables.co.uk</a:t>
            </a:r>
            <a:r>
              <a:rPr lang="en-GB"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9402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17</a:t>
            </a:fld>
            <a:endParaRPr lang="en-US" noProof="0" dirty="0"/>
          </a:p>
        </p:txBody>
      </p:sp>
      <p:sp>
        <p:nvSpPr>
          <p:cNvPr id="5" name="Title 4"/>
          <p:cNvSpPr>
            <a:spLocks noGrp="1"/>
          </p:cNvSpPr>
          <p:nvPr>
            <p:ph type="title"/>
          </p:nvPr>
        </p:nvSpPr>
        <p:spPr/>
        <p:txBody>
          <a:bodyPr>
            <a:noAutofit/>
          </a:bodyPr>
          <a:lstStyle/>
          <a:p>
            <a:r>
              <a:rPr lang="en-GB" sz="2400" dirty="0"/>
              <a:t>How can you support your child at home? </a:t>
            </a:r>
          </a:p>
        </p:txBody>
      </p:sp>
      <p:sp>
        <p:nvSpPr>
          <p:cNvPr id="6" name="Text Placeholder 5"/>
          <p:cNvSpPr>
            <a:spLocks noGrp="1"/>
          </p:cNvSpPr>
          <p:nvPr>
            <p:ph type="body" sz="quarter" idx="13"/>
          </p:nvPr>
        </p:nvSpPr>
        <p:spPr>
          <a:xfrm>
            <a:off x="628496" y="2039816"/>
            <a:ext cx="4724170" cy="3906008"/>
          </a:xfrm>
        </p:spPr>
        <p:txBody>
          <a:bodyPr>
            <a:normAutofit/>
          </a:bodyPr>
          <a:lstStyle/>
          <a:p>
            <a:endParaRPr lang="en-GB" dirty="0"/>
          </a:p>
          <a:p>
            <a:pPr algn="ctr"/>
            <a:r>
              <a:rPr lang="en-GB" sz="1800" dirty="0">
                <a:latin typeface="Arial" panose="020B0604020202020204" pitchFamily="34" charset="0"/>
                <a:cs typeface="Arial" panose="020B0604020202020204" pitchFamily="34" charset="0"/>
              </a:rPr>
              <a:t>Read with your child and encourage discussion around the book to develop children reading for meaning. </a:t>
            </a:r>
          </a:p>
          <a:p>
            <a:pPr algn="ctr"/>
            <a:endParaRPr lang="en-GB" sz="1800" dirty="0">
              <a:latin typeface="Arial" panose="020B0604020202020204" pitchFamily="34" charset="0"/>
              <a:cs typeface="Arial" panose="020B0604020202020204" pitchFamily="34" charset="0"/>
            </a:endParaRPr>
          </a:p>
          <a:p>
            <a:pPr algn="ctr"/>
            <a:r>
              <a:rPr lang="en-GB" sz="1800" dirty="0">
                <a:latin typeface="Arial" panose="020B0604020202020204" pitchFamily="34" charset="0"/>
                <a:cs typeface="Arial" panose="020B0604020202020204" pitchFamily="34" charset="0"/>
              </a:rPr>
              <a:t>Continue daily times table practice on TT Rockstars.</a:t>
            </a:r>
          </a:p>
          <a:p>
            <a:pPr algn="ctr"/>
            <a:endParaRPr lang="en-GB" sz="1800" dirty="0">
              <a:latin typeface="Arial" panose="020B0604020202020204" pitchFamily="34" charset="0"/>
              <a:cs typeface="Arial" panose="020B0604020202020204" pitchFamily="34" charset="0"/>
            </a:endParaRPr>
          </a:p>
          <a:p>
            <a:pPr algn="ctr"/>
            <a:r>
              <a:rPr lang="en-GB" sz="1800" dirty="0">
                <a:latin typeface="Arial" panose="020B0604020202020204" pitchFamily="34" charset="0"/>
                <a:cs typeface="Arial" panose="020B0604020202020204" pitchFamily="34" charset="0"/>
              </a:rPr>
              <a:t>Practise weekly spellings. </a:t>
            </a:r>
          </a:p>
          <a:p>
            <a:pPr algn="ctr"/>
            <a:endParaRPr lang="en-GB" sz="1800" dirty="0">
              <a:latin typeface="Arial" panose="020B0604020202020204" pitchFamily="34" charset="0"/>
              <a:cs typeface="Arial" panose="020B0604020202020204" pitchFamily="34" charset="0"/>
            </a:endParaRPr>
          </a:p>
          <a:p>
            <a:pPr algn="ctr"/>
            <a:r>
              <a:rPr lang="en-GB" sz="1800" dirty="0">
                <a:latin typeface="Arial" panose="020B0604020202020204" pitchFamily="34" charset="0"/>
                <a:cs typeface="Arial" panose="020B0604020202020204" pitchFamily="34" charset="0"/>
              </a:rPr>
              <a:t>If you have any issues with passwords or logging into the learning platforms please let us know.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706732">
            <a:off x="7749959" y="1163234"/>
            <a:ext cx="2457793" cy="1428949"/>
          </a:xfrm>
          <a:prstGeom prst="rect">
            <a:avLst/>
          </a:prstGeom>
        </p:spPr>
      </p:pic>
      <p:sp>
        <p:nvSpPr>
          <p:cNvPr id="10" name="TextBox 9"/>
          <p:cNvSpPr txBox="1"/>
          <p:nvPr/>
        </p:nvSpPr>
        <p:spPr>
          <a:xfrm rot="700624">
            <a:off x="6813394" y="387255"/>
            <a:ext cx="4709868" cy="646331"/>
          </a:xfrm>
          <a:prstGeom prst="rect">
            <a:avLst/>
          </a:prstGeom>
          <a:noFill/>
        </p:spPr>
        <p:txBody>
          <a:bodyPr wrap="square" rtlCol="0">
            <a:spAutoFit/>
          </a:bodyPr>
          <a:lstStyle/>
          <a:p>
            <a:pPr algn="ctr"/>
            <a:r>
              <a:rPr lang="en-GB" dirty="0">
                <a:solidFill>
                  <a:srgbClr val="000000"/>
                </a:solidFill>
              </a:rPr>
              <a:t>Look at the parents’ information section on the website: Helping your child at home.</a:t>
            </a:r>
          </a:p>
        </p:txBody>
      </p:sp>
      <p:pic>
        <p:nvPicPr>
          <p:cNvPr id="8" name="Picture 7">
            <a:extLst>
              <a:ext uri="{FF2B5EF4-FFF2-40B4-BE49-F238E27FC236}">
                <a16:creationId xmlns:a16="http://schemas.microsoft.com/office/drawing/2014/main" id="{4AF99E07-EBDB-4B1A-8096-9B0ED0A82FA4}"/>
              </a:ext>
            </a:extLst>
          </p:cNvPr>
          <p:cNvPicPr>
            <a:picLocks noChangeAspect="1"/>
          </p:cNvPicPr>
          <p:nvPr/>
        </p:nvPicPr>
        <p:blipFill>
          <a:blip r:embed="rId3"/>
          <a:stretch>
            <a:fillRect/>
          </a:stretch>
        </p:blipFill>
        <p:spPr>
          <a:xfrm rot="781101">
            <a:off x="6924362" y="2633392"/>
            <a:ext cx="1542022" cy="1279980"/>
          </a:xfrm>
          <a:prstGeom prst="rect">
            <a:avLst/>
          </a:prstGeom>
        </p:spPr>
      </p:pic>
      <p:pic>
        <p:nvPicPr>
          <p:cNvPr id="12" name="Picture 11">
            <a:extLst>
              <a:ext uri="{FF2B5EF4-FFF2-40B4-BE49-F238E27FC236}">
                <a16:creationId xmlns:a16="http://schemas.microsoft.com/office/drawing/2014/main" id="{2EA2D94D-7577-47C2-B400-0E5EF3BF9AC7}"/>
              </a:ext>
            </a:extLst>
          </p:cNvPr>
          <p:cNvPicPr>
            <a:picLocks noChangeAspect="1"/>
          </p:cNvPicPr>
          <p:nvPr/>
        </p:nvPicPr>
        <p:blipFill>
          <a:blip r:embed="rId4"/>
          <a:stretch>
            <a:fillRect/>
          </a:stretch>
        </p:blipFill>
        <p:spPr>
          <a:xfrm rot="749000">
            <a:off x="8453976" y="4490012"/>
            <a:ext cx="1468376" cy="1106452"/>
          </a:xfrm>
          <a:prstGeom prst="rect">
            <a:avLst/>
          </a:prstGeom>
        </p:spPr>
      </p:pic>
      <p:pic>
        <p:nvPicPr>
          <p:cNvPr id="14" name="Picture 13">
            <a:extLst>
              <a:ext uri="{FF2B5EF4-FFF2-40B4-BE49-F238E27FC236}">
                <a16:creationId xmlns:a16="http://schemas.microsoft.com/office/drawing/2014/main" id="{F1A20D84-F879-4FF3-8A60-E3CBDBEE0CEC}"/>
              </a:ext>
            </a:extLst>
          </p:cNvPr>
          <p:cNvPicPr>
            <a:picLocks noChangeAspect="1"/>
          </p:cNvPicPr>
          <p:nvPr/>
        </p:nvPicPr>
        <p:blipFill>
          <a:blip r:embed="rId5"/>
          <a:stretch>
            <a:fillRect/>
          </a:stretch>
        </p:blipFill>
        <p:spPr>
          <a:xfrm rot="782368">
            <a:off x="6567448" y="4122922"/>
            <a:ext cx="1619802" cy="1046331"/>
          </a:xfrm>
          <a:prstGeom prst="rect">
            <a:avLst/>
          </a:prstGeom>
        </p:spPr>
      </p:pic>
      <p:pic>
        <p:nvPicPr>
          <p:cNvPr id="17" name="Picture 16">
            <a:extLst>
              <a:ext uri="{FF2B5EF4-FFF2-40B4-BE49-F238E27FC236}">
                <a16:creationId xmlns:a16="http://schemas.microsoft.com/office/drawing/2014/main" id="{92538F1F-F6FA-42B8-9B4F-A664DB7E8D6D}"/>
              </a:ext>
            </a:extLst>
          </p:cNvPr>
          <p:cNvPicPr>
            <a:picLocks noChangeAspect="1"/>
          </p:cNvPicPr>
          <p:nvPr/>
        </p:nvPicPr>
        <p:blipFill>
          <a:blip r:embed="rId6"/>
          <a:stretch>
            <a:fillRect/>
          </a:stretch>
        </p:blipFill>
        <p:spPr>
          <a:xfrm rot="752744">
            <a:off x="8786187" y="3057222"/>
            <a:ext cx="1413429" cy="1334905"/>
          </a:xfrm>
          <a:prstGeom prst="rect">
            <a:avLst/>
          </a:prstGeom>
        </p:spPr>
      </p:pic>
    </p:spTree>
    <p:extLst>
      <p:ext uri="{BB962C8B-B14F-4D97-AF65-F5344CB8AC3E}">
        <p14:creationId xmlns:p14="http://schemas.microsoft.com/office/powerpoint/2010/main" val="3212452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18</a:t>
            </a:fld>
            <a:endParaRPr lang="en-US" noProof="0" dirty="0"/>
          </a:p>
        </p:txBody>
      </p:sp>
      <p:sp>
        <p:nvSpPr>
          <p:cNvPr id="4" name="Title 3"/>
          <p:cNvSpPr>
            <a:spLocks noGrp="1"/>
          </p:cNvSpPr>
          <p:nvPr>
            <p:ph type="title"/>
          </p:nvPr>
        </p:nvSpPr>
        <p:spPr>
          <a:xfrm rot="21180000">
            <a:off x="288133" y="349098"/>
            <a:ext cx="4479696" cy="1325563"/>
          </a:xfrm>
        </p:spPr>
        <p:txBody>
          <a:bodyPr>
            <a:normAutofit fontScale="90000"/>
          </a:bodyPr>
          <a:lstStyle/>
          <a:p>
            <a:r>
              <a:rPr lang="en-GB" dirty="0"/>
              <a:t>How is my child’s progress assessed?</a:t>
            </a:r>
          </a:p>
        </p:txBody>
      </p:sp>
      <p:sp>
        <p:nvSpPr>
          <p:cNvPr id="5" name="Content Placeholder 4"/>
          <p:cNvSpPr>
            <a:spLocks noGrp="1"/>
          </p:cNvSpPr>
          <p:nvPr>
            <p:ph sz="half" idx="1"/>
          </p:nvPr>
        </p:nvSpPr>
        <p:spPr>
          <a:xfrm>
            <a:off x="2241176" y="1956214"/>
            <a:ext cx="9164686" cy="3976085"/>
          </a:xfrm>
        </p:spPr>
        <p:txBody>
          <a:bodyPr>
            <a:noAutofit/>
          </a:bodyPr>
          <a:lstStyle/>
          <a:p>
            <a:pPr marL="0" indent="0">
              <a:buNone/>
            </a:pPr>
            <a:r>
              <a:rPr lang="en-US" dirty="0"/>
              <a:t>We regularly assess your child’s progress in maths and literacy. This can be through:</a:t>
            </a:r>
          </a:p>
          <a:p>
            <a:r>
              <a:rPr lang="en-US" dirty="0"/>
              <a:t>Ongoing assessments during lessons to check their understanding.</a:t>
            </a:r>
          </a:p>
          <a:p>
            <a:r>
              <a:rPr lang="en-US" dirty="0"/>
              <a:t>End-of-term assessments to review their progress in key areas.</a:t>
            </a:r>
          </a:p>
          <a:p>
            <a:pPr marL="0" indent="0">
              <a:buNone/>
            </a:pPr>
            <a:endParaRPr lang="en-US" dirty="0"/>
          </a:p>
          <a:p>
            <a:pPr marL="0" indent="0">
              <a:buNone/>
            </a:pPr>
            <a:r>
              <a:rPr lang="en-US" dirty="0"/>
              <a:t>If your child struggles with any concepts, we offer support in the form of extra practice, additional work, or pre-learning</a:t>
            </a:r>
            <a:endParaRPr lang="en-GB" dirty="0"/>
          </a:p>
        </p:txBody>
      </p:sp>
    </p:spTree>
    <p:extLst>
      <p:ext uri="{BB962C8B-B14F-4D97-AF65-F5344CB8AC3E}">
        <p14:creationId xmlns:p14="http://schemas.microsoft.com/office/powerpoint/2010/main" val="34932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19</a:t>
            </a:fld>
            <a:endParaRPr lang="en-US" noProof="0" dirty="0"/>
          </a:p>
        </p:txBody>
      </p:sp>
      <p:sp>
        <p:nvSpPr>
          <p:cNvPr id="5" name="Title 4"/>
          <p:cNvSpPr>
            <a:spLocks noGrp="1"/>
          </p:cNvSpPr>
          <p:nvPr>
            <p:ph type="title"/>
          </p:nvPr>
        </p:nvSpPr>
        <p:spPr>
          <a:xfrm rot="-360000">
            <a:off x="168831" y="1004815"/>
            <a:ext cx="4718574" cy="734415"/>
          </a:xfrm>
        </p:spPr>
        <p:txBody>
          <a:bodyPr>
            <a:noAutofit/>
          </a:bodyPr>
          <a:lstStyle/>
          <a:p>
            <a:r>
              <a:rPr lang="en-GB" sz="2400" dirty="0"/>
              <a:t>Educational Visits, Church and Library Visits</a:t>
            </a:r>
          </a:p>
        </p:txBody>
      </p:sp>
      <p:sp>
        <p:nvSpPr>
          <p:cNvPr id="6" name="Text Placeholder 5"/>
          <p:cNvSpPr>
            <a:spLocks noGrp="1"/>
          </p:cNvSpPr>
          <p:nvPr>
            <p:ph type="body" sz="quarter" idx="13"/>
          </p:nvPr>
        </p:nvSpPr>
        <p:spPr>
          <a:xfrm>
            <a:off x="628496" y="2039816"/>
            <a:ext cx="4724170" cy="3906008"/>
          </a:xfrm>
        </p:spPr>
        <p:txBody>
          <a:bodyPr>
            <a:normAutofit fontScale="92500" lnSpcReduction="20000"/>
          </a:bodyPr>
          <a:lstStyle/>
          <a:p>
            <a:endParaRPr lang="en-GB" dirty="0"/>
          </a:p>
          <a:p>
            <a:r>
              <a:rPr lang="en-US" sz="1800" dirty="0">
                <a:cs typeface="Arial" panose="020B0604020202020204" pitchFamily="34" charset="0"/>
              </a:rPr>
              <a:t>As always, parent volunteers are greatly appreciated since these events would not be able to take place without them.  A request will go out in advance once dates are set.</a:t>
            </a:r>
          </a:p>
          <a:p>
            <a:endParaRPr lang="en-US" sz="1800" dirty="0">
              <a:cs typeface="Arial" panose="020B0604020202020204" pitchFamily="34" charset="0"/>
            </a:endParaRPr>
          </a:p>
          <a:p>
            <a:r>
              <a:rPr lang="en-US" sz="1800" dirty="0">
                <a:cs typeface="Arial" panose="020B0604020202020204" pitchFamily="34" charset="0"/>
              </a:rPr>
              <a:t>Autumn Term </a:t>
            </a:r>
          </a:p>
          <a:p>
            <a:pPr marL="0" indent="0">
              <a:buNone/>
            </a:pPr>
            <a:r>
              <a:rPr lang="en-US" sz="1800" dirty="0">
                <a:cs typeface="Arial" panose="020B0604020202020204" pitchFamily="34" charset="0"/>
              </a:rPr>
              <a:t>Library visit</a:t>
            </a:r>
          </a:p>
          <a:p>
            <a:endParaRPr lang="en-US" sz="1800" dirty="0">
              <a:cs typeface="Arial" panose="020B0604020202020204" pitchFamily="34" charset="0"/>
            </a:endParaRPr>
          </a:p>
          <a:p>
            <a:r>
              <a:rPr lang="en-US" sz="1800" dirty="0">
                <a:cs typeface="Arial" panose="020B0604020202020204" pitchFamily="34" charset="0"/>
              </a:rPr>
              <a:t>Spring </a:t>
            </a:r>
          </a:p>
          <a:p>
            <a:pPr marL="0" indent="0">
              <a:buNone/>
            </a:pPr>
            <a:r>
              <a:rPr lang="en-US" sz="1800" dirty="0">
                <a:cs typeface="Arial" panose="020B0604020202020204" pitchFamily="34" charset="0"/>
              </a:rPr>
              <a:t>St Albans Cathedral – Romans topic.</a:t>
            </a:r>
          </a:p>
          <a:p>
            <a:endParaRPr lang="en-US" sz="1800" dirty="0">
              <a:cs typeface="Arial" panose="020B0604020202020204" pitchFamily="34" charset="0"/>
            </a:endParaRPr>
          </a:p>
          <a:p>
            <a:r>
              <a:rPr lang="en-US" sz="1800" dirty="0">
                <a:cs typeface="Arial" panose="020B0604020202020204" pitchFamily="34" charset="0"/>
              </a:rPr>
              <a:t>Summer</a:t>
            </a:r>
          </a:p>
          <a:p>
            <a:pPr marL="0" indent="0">
              <a:buNone/>
            </a:pPr>
            <a:r>
              <a:rPr lang="en-US" sz="1800" dirty="0">
                <a:cs typeface="Arial" panose="020B0604020202020204" pitchFamily="34" charset="0"/>
              </a:rPr>
              <a:t>Egyptian Day / local town walk linked to settlements </a:t>
            </a:r>
          </a:p>
        </p:txBody>
      </p:sp>
      <p:pic>
        <p:nvPicPr>
          <p:cNvPr id="7" name="Picture 6">
            <a:extLst>
              <a:ext uri="{FF2B5EF4-FFF2-40B4-BE49-F238E27FC236}">
                <a16:creationId xmlns:a16="http://schemas.microsoft.com/office/drawing/2014/main" id="{38B99CC9-3E7E-4F5D-9559-7CD895CD623F}"/>
              </a:ext>
            </a:extLst>
          </p:cNvPr>
          <p:cNvPicPr>
            <a:picLocks noChangeAspect="1"/>
          </p:cNvPicPr>
          <p:nvPr/>
        </p:nvPicPr>
        <p:blipFill>
          <a:blip r:embed="rId2"/>
          <a:stretch>
            <a:fillRect/>
          </a:stretch>
        </p:blipFill>
        <p:spPr>
          <a:xfrm rot="746132">
            <a:off x="6702121" y="1541929"/>
            <a:ext cx="4068410" cy="2707342"/>
          </a:xfrm>
          <a:prstGeom prst="rect">
            <a:avLst/>
          </a:prstGeom>
        </p:spPr>
      </p:pic>
    </p:spTree>
    <p:extLst>
      <p:ext uri="{BB962C8B-B14F-4D97-AF65-F5344CB8AC3E}">
        <p14:creationId xmlns:p14="http://schemas.microsoft.com/office/powerpoint/2010/main" val="2322939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5849" y="1048110"/>
            <a:ext cx="4749545" cy="743501"/>
          </a:xfrm>
        </p:spPr>
        <p:txBody>
          <a:bodyPr>
            <a:normAutofit/>
          </a:bodyPr>
          <a:lstStyle/>
          <a:p>
            <a:r>
              <a:rPr lang="en-US" dirty="0"/>
              <a:t>General Reminders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28601" y="2037806"/>
            <a:ext cx="5638800"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20</a:t>
            </a:fld>
            <a:endParaRPr lang="en-US" dirty="0"/>
          </a:p>
        </p:txBody>
      </p:sp>
      <p:pic>
        <p:nvPicPr>
          <p:cNvPr id="2" name="Picture Placeholder 1"/>
          <p:cNvPicPr>
            <a:picLocks noGrp="1" noChangeAspect="1"/>
          </p:cNvPicPr>
          <p:nvPr>
            <p:ph type="pic" sz="quarter" idx="14"/>
          </p:nvPr>
        </p:nvPicPr>
        <p:blipFill>
          <a:blip r:embed="rId2"/>
          <a:srcRect l="4608" r="4608"/>
          <a:stretch>
            <a:fillRect/>
          </a:stretch>
        </p:blipFill>
        <p:spPr>
          <a:xfrm rot="720000">
            <a:off x="6536515" y="664976"/>
            <a:ext cx="4163163" cy="4901619"/>
          </a:xfrm>
          <a:prstGeom prst="rect">
            <a:avLst/>
          </a:prstGeom>
        </p:spPr>
      </p:pic>
      <p:sp>
        <p:nvSpPr>
          <p:cNvPr id="7" name="Rectangle 6"/>
          <p:cNvSpPr/>
          <p:nvPr/>
        </p:nvSpPr>
        <p:spPr>
          <a:xfrm>
            <a:off x="148046" y="2269812"/>
            <a:ext cx="6096000" cy="3416320"/>
          </a:xfrm>
          <a:prstGeom prst="rect">
            <a:avLst/>
          </a:prstGeom>
        </p:spPr>
        <p:txBody>
          <a:bodyPr>
            <a:spAutoFit/>
          </a:bodyPr>
          <a:lstStyle/>
          <a:p>
            <a:pPr marL="285750" indent="-285750">
              <a:buFont typeface="Arial" panose="020B0604020202020204" pitchFamily="34" charset="0"/>
              <a:buChar char="•"/>
            </a:pPr>
            <a:r>
              <a:rPr lang="en-GB" dirty="0">
                <a:solidFill>
                  <a:srgbClr val="000000"/>
                </a:solidFill>
              </a:rPr>
              <a:t>Please ensure children come to school in their PE kit on their PE days. </a:t>
            </a:r>
          </a:p>
          <a:p>
            <a:pPr marL="285750" indent="-285750">
              <a:buFont typeface="Arial" panose="020B0604020202020204" pitchFamily="34" charset="0"/>
              <a:buChar char="•"/>
            </a:pPr>
            <a:r>
              <a:rPr lang="en-GB" dirty="0">
                <a:solidFill>
                  <a:srgbClr val="000000"/>
                </a:solidFill>
              </a:rPr>
              <a:t>3M: Wednesday and Friday; 3S: Tuesday and Friday</a:t>
            </a:r>
          </a:p>
          <a:p>
            <a:endParaRPr lang="en-GB" dirty="0">
              <a:solidFill>
                <a:srgbClr val="000000"/>
              </a:solidFill>
            </a:endParaRPr>
          </a:p>
          <a:p>
            <a:pPr marL="285750" indent="-285750">
              <a:buFont typeface="Arial" panose="020B0604020202020204" pitchFamily="34" charset="0"/>
              <a:buChar char="•"/>
            </a:pPr>
            <a:r>
              <a:rPr lang="en-GB" dirty="0">
                <a:solidFill>
                  <a:srgbClr val="000000"/>
                </a:solidFill>
              </a:rPr>
              <a:t>Snack – should be fruit or fruit based. No nuts </a:t>
            </a:r>
          </a:p>
          <a:p>
            <a:pPr marL="285750" indent="-285750">
              <a:buFont typeface="Arial" panose="020B0604020202020204" pitchFamily="34" charset="0"/>
              <a:buChar char="•"/>
            </a:pPr>
            <a:endParaRPr lang="en-GB" dirty="0">
              <a:solidFill>
                <a:srgbClr val="000000"/>
              </a:solidFill>
            </a:endParaRPr>
          </a:p>
          <a:p>
            <a:pPr marL="285750" indent="-285750">
              <a:buFont typeface="Arial" panose="020B0604020202020204" pitchFamily="34" charset="0"/>
              <a:buChar char="•"/>
            </a:pPr>
            <a:r>
              <a:rPr lang="en-GB" dirty="0">
                <a:solidFill>
                  <a:srgbClr val="000000"/>
                </a:solidFill>
              </a:rPr>
              <a:t>Smart watches: Children can wear watches to school however, smart watches are not permitted. </a:t>
            </a:r>
          </a:p>
          <a:p>
            <a:pPr marL="285750" indent="-285750">
              <a:buFont typeface="Arial" panose="020B0604020202020204" pitchFamily="34" charset="0"/>
              <a:buChar char="•"/>
            </a:pPr>
            <a:endParaRPr lang="en-GB" dirty="0">
              <a:solidFill>
                <a:srgbClr val="000000"/>
              </a:solidFill>
            </a:endParaRPr>
          </a:p>
          <a:p>
            <a:r>
              <a:rPr lang="en-US" b="1" dirty="0">
                <a:solidFill>
                  <a:srgbClr val="000000"/>
                </a:solidFill>
              </a:rPr>
              <a:t>No jewellery allowed including friendship bracelets.</a:t>
            </a:r>
          </a:p>
          <a:p>
            <a:r>
              <a:rPr lang="en-US" b="1" dirty="0">
                <a:solidFill>
                  <a:srgbClr val="000000"/>
                </a:solidFill>
              </a:rPr>
              <a:t>(forms part of our risk assessment and school policy)</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113213432"/>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purl.org/dc/terms/"/>
    <ds:schemaRef ds:uri="http://schemas.microsoft.com/office/2006/documentManagement/typ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1761</Words>
  <Application>Microsoft Office PowerPoint</Application>
  <PresentationFormat>Widescreen</PresentationFormat>
  <Paragraphs>192</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Comic Sans MS</vt:lpstr>
      <vt:lpstr>Franklin Gothic Book</vt:lpstr>
      <vt:lpstr>Helvetica Neue</vt:lpstr>
      <vt:lpstr>Office Theme</vt:lpstr>
      <vt:lpstr>Welcome to Year 3 </vt:lpstr>
      <vt:lpstr>A Typical Day </vt:lpstr>
      <vt:lpstr>RE, Prayer and Catholic Life of the School </vt:lpstr>
      <vt:lpstr>RSE</vt:lpstr>
      <vt:lpstr>Homework </vt:lpstr>
      <vt:lpstr>Reading </vt:lpstr>
      <vt:lpstr>Spellings  </vt:lpstr>
      <vt:lpstr>Literacy </vt:lpstr>
      <vt:lpstr>History and Geography  </vt:lpstr>
      <vt:lpstr>Maths - White Rose </vt:lpstr>
      <vt:lpstr>Why White Rose?</vt:lpstr>
      <vt:lpstr>Year 3 curriculum</vt:lpstr>
      <vt:lpstr>Lesson Structure</vt:lpstr>
      <vt:lpstr>Year 3 maths</vt:lpstr>
      <vt:lpstr>Year 3 maths</vt:lpstr>
      <vt:lpstr>Times Table Tests</vt:lpstr>
      <vt:lpstr>How can you support your child at home? </vt:lpstr>
      <vt:lpstr>How is my child’s progress assessed?</vt:lpstr>
      <vt:lpstr>Educational Visits, Church and Library Visits</vt:lpstr>
      <vt:lpstr>General Reminders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2022-09-08T19:46:03Z</dcterms:created>
  <dcterms:modified xsi:type="dcterms:W3CDTF">2026-09-30T10:54:13Z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