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0" r:id="rId3"/>
    <p:sldId id="301" r:id="rId4"/>
    <p:sldId id="297" r:id="rId5"/>
    <p:sldId id="260" r:id="rId6"/>
    <p:sldId id="263" r:id="rId7"/>
    <p:sldId id="264" r:id="rId8"/>
    <p:sldId id="299" r:id="rId9"/>
    <p:sldId id="265" r:id="rId10"/>
    <p:sldId id="269" r:id="rId11"/>
    <p:sldId id="298" r:id="rId12"/>
    <p:sldId id="304" r:id="rId13"/>
    <p:sldId id="294" r:id="rId14"/>
    <p:sldId id="305" r:id="rId15"/>
    <p:sldId id="270" r:id="rId16"/>
    <p:sldId id="296" r:id="rId17"/>
    <p:sldId id="307" r:id="rId18"/>
    <p:sldId id="290" r:id="rId19"/>
    <p:sldId id="281" r:id="rId20"/>
    <p:sldId id="303"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1" d="100"/>
          <a:sy n="81" d="100"/>
        </p:scale>
        <p:origin x="120" y="6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074CD-FDAA-429A-A610-121B2DE447C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8550A05-4001-4EB1-855C-79858FA798C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00AAA6C-B0B6-4BE7-994F-E0CB65745663}"/>
              </a:ext>
            </a:extLst>
          </p:cNvPr>
          <p:cNvSpPr>
            <a:spLocks noGrp="1"/>
          </p:cNvSpPr>
          <p:nvPr>
            <p:ph type="dt" sz="half" idx="10"/>
          </p:nvPr>
        </p:nvSpPr>
        <p:spPr/>
        <p:txBody>
          <a:bodyPr/>
          <a:lstStyle/>
          <a:p>
            <a:fld id="{D369AABF-3681-47A8-AEE2-859FDE086A0F}" type="datetimeFigureOut">
              <a:rPr lang="en-GB" smtClean="0"/>
              <a:t>23/09/2026</a:t>
            </a:fld>
            <a:endParaRPr lang="en-GB"/>
          </a:p>
        </p:txBody>
      </p:sp>
      <p:sp>
        <p:nvSpPr>
          <p:cNvPr id="5" name="Footer Placeholder 4">
            <a:extLst>
              <a:ext uri="{FF2B5EF4-FFF2-40B4-BE49-F238E27FC236}">
                <a16:creationId xmlns:a16="http://schemas.microsoft.com/office/drawing/2014/main" id="{4D5A374D-AFEF-4FD7-8442-FE20A73D52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B07EF3-AC80-48F4-B82C-05F1F014842F}"/>
              </a:ext>
            </a:extLst>
          </p:cNvPr>
          <p:cNvSpPr>
            <a:spLocks noGrp="1"/>
          </p:cNvSpPr>
          <p:nvPr>
            <p:ph type="sldNum" sz="quarter" idx="12"/>
          </p:nvPr>
        </p:nvSpPr>
        <p:spPr/>
        <p:txBody>
          <a:bodyPr/>
          <a:lstStyle/>
          <a:p>
            <a:fld id="{40326A4F-47E7-451A-BF3B-E5309E8B322B}" type="slidenum">
              <a:rPr lang="en-GB" smtClean="0"/>
              <a:t>‹#›</a:t>
            </a:fld>
            <a:endParaRPr lang="en-GB"/>
          </a:p>
        </p:txBody>
      </p:sp>
    </p:spTree>
    <p:extLst>
      <p:ext uri="{BB962C8B-B14F-4D97-AF65-F5344CB8AC3E}">
        <p14:creationId xmlns:p14="http://schemas.microsoft.com/office/powerpoint/2010/main" val="24271992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F54E50-73CA-4402-8200-A938DD8AFB7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8E989F1-F283-47FB-8A8A-7C7BB4E066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3C2274-42A9-4E90-93BB-8A58D8A1FC04}"/>
              </a:ext>
            </a:extLst>
          </p:cNvPr>
          <p:cNvSpPr>
            <a:spLocks noGrp="1"/>
          </p:cNvSpPr>
          <p:nvPr>
            <p:ph type="dt" sz="half" idx="10"/>
          </p:nvPr>
        </p:nvSpPr>
        <p:spPr/>
        <p:txBody>
          <a:bodyPr/>
          <a:lstStyle/>
          <a:p>
            <a:fld id="{D369AABF-3681-47A8-AEE2-859FDE086A0F}" type="datetimeFigureOut">
              <a:rPr lang="en-GB" smtClean="0"/>
              <a:t>23/09/2026</a:t>
            </a:fld>
            <a:endParaRPr lang="en-GB"/>
          </a:p>
        </p:txBody>
      </p:sp>
      <p:sp>
        <p:nvSpPr>
          <p:cNvPr id="5" name="Footer Placeholder 4">
            <a:extLst>
              <a:ext uri="{FF2B5EF4-FFF2-40B4-BE49-F238E27FC236}">
                <a16:creationId xmlns:a16="http://schemas.microsoft.com/office/drawing/2014/main" id="{5B4BCC39-A4A9-48CD-A180-E52DF2E146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DE4A76-BB43-4B5E-BA45-3A11F4CF504E}"/>
              </a:ext>
            </a:extLst>
          </p:cNvPr>
          <p:cNvSpPr>
            <a:spLocks noGrp="1"/>
          </p:cNvSpPr>
          <p:nvPr>
            <p:ph type="sldNum" sz="quarter" idx="12"/>
          </p:nvPr>
        </p:nvSpPr>
        <p:spPr/>
        <p:txBody>
          <a:bodyPr/>
          <a:lstStyle/>
          <a:p>
            <a:fld id="{40326A4F-47E7-451A-BF3B-E5309E8B322B}" type="slidenum">
              <a:rPr lang="en-GB" smtClean="0"/>
              <a:t>‹#›</a:t>
            </a:fld>
            <a:endParaRPr lang="en-GB"/>
          </a:p>
        </p:txBody>
      </p:sp>
    </p:spTree>
    <p:extLst>
      <p:ext uri="{BB962C8B-B14F-4D97-AF65-F5344CB8AC3E}">
        <p14:creationId xmlns:p14="http://schemas.microsoft.com/office/powerpoint/2010/main" val="14387825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C2FE6D-037C-44AF-96C0-2F72F6A7CEF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2E46C2A-7B5C-4E08-9B57-99742CE5A06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694DDED-F035-4677-925B-FE061CABC6CB}"/>
              </a:ext>
            </a:extLst>
          </p:cNvPr>
          <p:cNvSpPr>
            <a:spLocks noGrp="1"/>
          </p:cNvSpPr>
          <p:nvPr>
            <p:ph type="dt" sz="half" idx="10"/>
          </p:nvPr>
        </p:nvSpPr>
        <p:spPr/>
        <p:txBody>
          <a:bodyPr/>
          <a:lstStyle/>
          <a:p>
            <a:fld id="{D369AABF-3681-47A8-AEE2-859FDE086A0F}" type="datetimeFigureOut">
              <a:rPr lang="en-GB" smtClean="0"/>
              <a:t>23/09/2026</a:t>
            </a:fld>
            <a:endParaRPr lang="en-GB"/>
          </a:p>
        </p:txBody>
      </p:sp>
      <p:sp>
        <p:nvSpPr>
          <p:cNvPr id="5" name="Footer Placeholder 4">
            <a:extLst>
              <a:ext uri="{FF2B5EF4-FFF2-40B4-BE49-F238E27FC236}">
                <a16:creationId xmlns:a16="http://schemas.microsoft.com/office/drawing/2014/main" id="{647F7628-738C-4DDF-B7EE-BC9CB2DF06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66FCB7-90CC-449A-ADB3-74B1E469A8DA}"/>
              </a:ext>
            </a:extLst>
          </p:cNvPr>
          <p:cNvSpPr>
            <a:spLocks noGrp="1"/>
          </p:cNvSpPr>
          <p:nvPr>
            <p:ph type="sldNum" sz="quarter" idx="12"/>
          </p:nvPr>
        </p:nvSpPr>
        <p:spPr/>
        <p:txBody>
          <a:bodyPr/>
          <a:lstStyle/>
          <a:p>
            <a:fld id="{40326A4F-47E7-451A-BF3B-E5309E8B322B}" type="slidenum">
              <a:rPr lang="en-GB" smtClean="0"/>
              <a:t>‹#›</a:t>
            </a:fld>
            <a:endParaRPr lang="en-GB"/>
          </a:p>
        </p:txBody>
      </p:sp>
    </p:spTree>
    <p:extLst>
      <p:ext uri="{BB962C8B-B14F-4D97-AF65-F5344CB8AC3E}">
        <p14:creationId xmlns:p14="http://schemas.microsoft.com/office/powerpoint/2010/main" val="18492838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7EB0C-E39A-4851-A2CC-14711F2569F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8BFF36-A72B-4921-96D1-A3DA3FAA4AE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82FB19E-173C-45B7-8CD6-A303F651130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9C9450C-D0A2-47E1-99C3-CE607D5E66DA}"/>
              </a:ext>
            </a:extLst>
          </p:cNvPr>
          <p:cNvSpPr>
            <a:spLocks noGrp="1"/>
          </p:cNvSpPr>
          <p:nvPr>
            <p:ph type="dt" sz="half" idx="10"/>
          </p:nvPr>
        </p:nvSpPr>
        <p:spPr/>
        <p:txBody>
          <a:bodyPr/>
          <a:lstStyle/>
          <a:p>
            <a:fld id="{D369AABF-3681-47A8-AEE2-859FDE086A0F}" type="datetimeFigureOut">
              <a:rPr lang="en-GB" smtClean="0"/>
              <a:t>23/09/2026</a:t>
            </a:fld>
            <a:endParaRPr lang="en-GB"/>
          </a:p>
        </p:txBody>
      </p:sp>
      <p:sp>
        <p:nvSpPr>
          <p:cNvPr id="6" name="Footer Placeholder 5">
            <a:extLst>
              <a:ext uri="{FF2B5EF4-FFF2-40B4-BE49-F238E27FC236}">
                <a16:creationId xmlns:a16="http://schemas.microsoft.com/office/drawing/2014/main" id="{71CEE60D-3D46-4E42-BA60-E1B22DE1A2E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08F6CC-389F-43E2-9A1E-BF2FCB413274}"/>
              </a:ext>
            </a:extLst>
          </p:cNvPr>
          <p:cNvSpPr>
            <a:spLocks noGrp="1"/>
          </p:cNvSpPr>
          <p:nvPr>
            <p:ph type="sldNum" sz="quarter" idx="12"/>
          </p:nvPr>
        </p:nvSpPr>
        <p:spPr/>
        <p:txBody>
          <a:bodyPr/>
          <a:lstStyle/>
          <a:p>
            <a:fld id="{40326A4F-47E7-451A-BF3B-E5309E8B322B}" type="slidenum">
              <a:rPr lang="en-GB" smtClean="0"/>
              <a:t>‹#›</a:t>
            </a:fld>
            <a:endParaRPr lang="en-GB"/>
          </a:p>
        </p:txBody>
      </p:sp>
    </p:spTree>
    <p:extLst>
      <p:ext uri="{BB962C8B-B14F-4D97-AF65-F5344CB8AC3E}">
        <p14:creationId xmlns:p14="http://schemas.microsoft.com/office/powerpoint/2010/main" val="41572296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06BAE-6934-48EF-A1B0-23E3898DD66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7748C4A-3ED7-4837-8095-D226DAD8B74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0EF4CC3-1804-4B39-83D4-C731D60EBB0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DB49F30-E139-4E9C-9EA9-84028FED565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6230247-A9AC-4EA1-ACA7-209B423812C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54706C7-9898-4114-9CC9-214AD19F23CC}"/>
              </a:ext>
            </a:extLst>
          </p:cNvPr>
          <p:cNvSpPr>
            <a:spLocks noGrp="1"/>
          </p:cNvSpPr>
          <p:nvPr>
            <p:ph type="dt" sz="half" idx="10"/>
          </p:nvPr>
        </p:nvSpPr>
        <p:spPr/>
        <p:txBody>
          <a:bodyPr/>
          <a:lstStyle/>
          <a:p>
            <a:fld id="{D369AABF-3681-47A8-AEE2-859FDE086A0F}" type="datetimeFigureOut">
              <a:rPr lang="en-GB" smtClean="0"/>
              <a:t>23/09/2026</a:t>
            </a:fld>
            <a:endParaRPr lang="en-GB"/>
          </a:p>
        </p:txBody>
      </p:sp>
      <p:sp>
        <p:nvSpPr>
          <p:cNvPr id="8" name="Footer Placeholder 7">
            <a:extLst>
              <a:ext uri="{FF2B5EF4-FFF2-40B4-BE49-F238E27FC236}">
                <a16:creationId xmlns:a16="http://schemas.microsoft.com/office/drawing/2014/main" id="{A1AC2F45-2F19-4686-A957-E1C3B943398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53C3149-95E5-429B-A420-52229C7CE536}"/>
              </a:ext>
            </a:extLst>
          </p:cNvPr>
          <p:cNvSpPr>
            <a:spLocks noGrp="1"/>
          </p:cNvSpPr>
          <p:nvPr>
            <p:ph type="sldNum" sz="quarter" idx="12"/>
          </p:nvPr>
        </p:nvSpPr>
        <p:spPr/>
        <p:txBody>
          <a:bodyPr/>
          <a:lstStyle/>
          <a:p>
            <a:fld id="{40326A4F-47E7-451A-BF3B-E5309E8B322B}" type="slidenum">
              <a:rPr lang="en-GB" smtClean="0"/>
              <a:t>‹#›</a:t>
            </a:fld>
            <a:endParaRPr lang="en-GB"/>
          </a:p>
        </p:txBody>
      </p:sp>
    </p:spTree>
    <p:extLst>
      <p:ext uri="{BB962C8B-B14F-4D97-AF65-F5344CB8AC3E}">
        <p14:creationId xmlns:p14="http://schemas.microsoft.com/office/powerpoint/2010/main" val="1206681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0962C3-B781-4775-BB8A-3FA48F179D0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761D571-E4F1-4FA5-81FF-266B4E484A39}"/>
              </a:ext>
            </a:extLst>
          </p:cNvPr>
          <p:cNvSpPr>
            <a:spLocks noGrp="1"/>
          </p:cNvSpPr>
          <p:nvPr>
            <p:ph type="dt" sz="half" idx="10"/>
          </p:nvPr>
        </p:nvSpPr>
        <p:spPr/>
        <p:txBody>
          <a:bodyPr/>
          <a:lstStyle/>
          <a:p>
            <a:fld id="{D369AABF-3681-47A8-AEE2-859FDE086A0F}" type="datetimeFigureOut">
              <a:rPr lang="en-GB" smtClean="0"/>
              <a:t>23/09/2026</a:t>
            </a:fld>
            <a:endParaRPr lang="en-GB"/>
          </a:p>
        </p:txBody>
      </p:sp>
      <p:sp>
        <p:nvSpPr>
          <p:cNvPr id="4" name="Footer Placeholder 3">
            <a:extLst>
              <a:ext uri="{FF2B5EF4-FFF2-40B4-BE49-F238E27FC236}">
                <a16:creationId xmlns:a16="http://schemas.microsoft.com/office/drawing/2014/main" id="{6520F70C-6DFF-4370-8DCC-85B911493FD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0703849-7B7B-47BB-AE8A-EABF249E9F62}"/>
              </a:ext>
            </a:extLst>
          </p:cNvPr>
          <p:cNvSpPr>
            <a:spLocks noGrp="1"/>
          </p:cNvSpPr>
          <p:nvPr>
            <p:ph type="sldNum" sz="quarter" idx="12"/>
          </p:nvPr>
        </p:nvSpPr>
        <p:spPr/>
        <p:txBody>
          <a:bodyPr/>
          <a:lstStyle/>
          <a:p>
            <a:fld id="{40326A4F-47E7-451A-BF3B-E5309E8B322B}" type="slidenum">
              <a:rPr lang="en-GB" smtClean="0"/>
              <a:t>‹#›</a:t>
            </a:fld>
            <a:endParaRPr lang="en-GB"/>
          </a:p>
        </p:txBody>
      </p:sp>
    </p:spTree>
    <p:extLst>
      <p:ext uri="{BB962C8B-B14F-4D97-AF65-F5344CB8AC3E}">
        <p14:creationId xmlns:p14="http://schemas.microsoft.com/office/powerpoint/2010/main" val="14335431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5332110-637A-4F13-8E83-6A533F55273C}"/>
              </a:ext>
            </a:extLst>
          </p:cNvPr>
          <p:cNvSpPr>
            <a:spLocks noGrp="1"/>
          </p:cNvSpPr>
          <p:nvPr>
            <p:ph type="dt" sz="half" idx="10"/>
          </p:nvPr>
        </p:nvSpPr>
        <p:spPr/>
        <p:txBody>
          <a:bodyPr/>
          <a:lstStyle/>
          <a:p>
            <a:fld id="{D369AABF-3681-47A8-AEE2-859FDE086A0F}" type="datetimeFigureOut">
              <a:rPr lang="en-GB" smtClean="0"/>
              <a:t>23/09/2026</a:t>
            </a:fld>
            <a:endParaRPr lang="en-GB"/>
          </a:p>
        </p:txBody>
      </p:sp>
      <p:sp>
        <p:nvSpPr>
          <p:cNvPr id="3" name="Footer Placeholder 2">
            <a:extLst>
              <a:ext uri="{FF2B5EF4-FFF2-40B4-BE49-F238E27FC236}">
                <a16:creationId xmlns:a16="http://schemas.microsoft.com/office/drawing/2014/main" id="{4C25C19D-E9FB-4D6B-8FFB-7A22158EE7C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7FDDF32-57B0-4866-A02D-4A3329FC118E}"/>
              </a:ext>
            </a:extLst>
          </p:cNvPr>
          <p:cNvSpPr>
            <a:spLocks noGrp="1"/>
          </p:cNvSpPr>
          <p:nvPr>
            <p:ph type="sldNum" sz="quarter" idx="12"/>
          </p:nvPr>
        </p:nvSpPr>
        <p:spPr/>
        <p:txBody>
          <a:bodyPr/>
          <a:lstStyle/>
          <a:p>
            <a:fld id="{40326A4F-47E7-451A-BF3B-E5309E8B322B}" type="slidenum">
              <a:rPr lang="en-GB" smtClean="0"/>
              <a:t>‹#›</a:t>
            </a:fld>
            <a:endParaRPr lang="en-GB"/>
          </a:p>
        </p:txBody>
      </p:sp>
    </p:spTree>
    <p:extLst>
      <p:ext uri="{BB962C8B-B14F-4D97-AF65-F5344CB8AC3E}">
        <p14:creationId xmlns:p14="http://schemas.microsoft.com/office/powerpoint/2010/main" val="25920455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C9F60C-1E8F-47B3-B034-C28D2064D28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2812A74-BDE9-4CB1-AD33-F69BDAA0D4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D4B9646-7A01-4B48-B7E9-E95F2A1EB3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694971-296D-44BF-8029-050488956619}"/>
              </a:ext>
            </a:extLst>
          </p:cNvPr>
          <p:cNvSpPr>
            <a:spLocks noGrp="1"/>
          </p:cNvSpPr>
          <p:nvPr>
            <p:ph type="dt" sz="half" idx="10"/>
          </p:nvPr>
        </p:nvSpPr>
        <p:spPr/>
        <p:txBody>
          <a:bodyPr/>
          <a:lstStyle/>
          <a:p>
            <a:fld id="{D369AABF-3681-47A8-AEE2-859FDE086A0F}" type="datetimeFigureOut">
              <a:rPr lang="en-GB" smtClean="0"/>
              <a:t>23/09/2026</a:t>
            </a:fld>
            <a:endParaRPr lang="en-GB"/>
          </a:p>
        </p:txBody>
      </p:sp>
      <p:sp>
        <p:nvSpPr>
          <p:cNvPr id="6" name="Footer Placeholder 5">
            <a:extLst>
              <a:ext uri="{FF2B5EF4-FFF2-40B4-BE49-F238E27FC236}">
                <a16:creationId xmlns:a16="http://schemas.microsoft.com/office/drawing/2014/main" id="{4E291990-088B-4D60-BB9E-892481D0522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C42FA12-F537-4169-8088-9C5162E7275E}"/>
              </a:ext>
            </a:extLst>
          </p:cNvPr>
          <p:cNvSpPr>
            <a:spLocks noGrp="1"/>
          </p:cNvSpPr>
          <p:nvPr>
            <p:ph type="sldNum" sz="quarter" idx="12"/>
          </p:nvPr>
        </p:nvSpPr>
        <p:spPr/>
        <p:txBody>
          <a:bodyPr/>
          <a:lstStyle/>
          <a:p>
            <a:fld id="{40326A4F-47E7-451A-BF3B-E5309E8B322B}" type="slidenum">
              <a:rPr lang="en-GB" smtClean="0"/>
              <a:t>‹#›</a:t>
            </a:fld>
            <a:endParaRPr lang="en-GB"/>
          </a:p>
        </p:txBody>
      </p:sp>
    </p:spTree>
    <p:extLst>
      <p:ext uri="{BB962C8B-B14F-4D97-AF65-F5344CB8AC3E}">
        <p14:creationId xmlns:p14="http://schemas.microsoft.com/office/powerpoint/2010/main" val="5570040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ED8DB-DDD1-4B42-BE60-75F5FA3EE67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A616DEB-EC02-4F8A-AB9D-37F9EEBFF30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AE75329-7DAE-42B9-8286-543564AFD7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E2ECF1C-9075-4A5A-A625-860D91C49E62}"/>
              </a:ext>
            </a:extLst>
          </p:cNvPr>
          <p:cNvSpPr>
            <a:spLocks noGrp="1"/>
          </p:cNvSpPr>
          <p:nvPr>
            <p:ph type="dt" sz="half" idx="10"/>
          </p:nvPr>
        </p:nvSpPr>
        <p:spPr/>
        <p:txBody>
          <a:bodyPr/>
          <a:lstStyle/>
          <a:p>
            <a:fld id="{D369AABF-3681-47A8-AEE2-859FDE086A0F}" type="datetimeFigureOut">
              <a:rPr lang="en-GB" smtClean="0"/>
              <a:t>23/09/2026</a:t>
            </a:fld>
            <a:endParaRPr lang="en-GB"/>
          </a:p>
        </p:txBody>
      </p:sp>
      <p:sp>
        <p:nvSpPr>
          <p:cNvPr id="6" name="Footer Placeholder 5">
            <a:extLst>
              <a:ext uri="{FF2B5EF4-FFF2-40B4-BE49-F238E27FC236}">
                <a16:creationId xmlns:a16="http://schemas.microsoft.com/office/drawing/2014/main" id="{04BDE4D2-8229-43CF-B516-AD96C47AF91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ABA3D0A-331B-4409-BD2A-6DC750315937}"/>
              </a:ext>
            </a:extLst>
          </p:cNvPr>
          <p:cNvSpPr>
            <a:spLocks noGrp="1"/>
          </p:cNvSpPr>
          <p:nvPr>
            <p:ph type="sldNum" sz="quarter" idx="12"/>
          </p:nvPr>
        </p:nvSpPr>
        <p:spPr/>
        <p:txBody>
          <a:bodyPr/>
          <a:lstStyle/>
          <a:p>
            <a:fld id="{40326A4F-47E7-451A-BF3B-E5309E8B322B}" type="slidenum">
              <a:rPr lang="en-GB" smtClean="0"/>
              <a:t>‹#›</a:t>
            </a:fld>
            <a:endParaRPr lang="en-GB"/>
          </a:p>
        </p:txBody>
      </p:sp>
    </p:spTree>
    <p:extLst>
      <p:ext uri="{BB962C8B-B14F-4D97-AF65-F5344CB8AC3E}">
        <p14:creationId xmlns:p14="http://schemas.microsoft.com/office/powerpoint/2010/main" val="13138578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229D6-7A0E-427E-9897-FC44D9E5119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0B81F08-C05F-4D5F-A57B-9F277999CCE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2C32F7-ECD9-44F7-A77F-14F6F4001450}"/>
              </a:ext>
            </a:extLst>
          </p:cNvPr>
          <p:cNvSpPr>
            <a:spLocks noGrp="1"/>
          </p:cNvSpPr>
          <p:nvPr>
            <p:ph type="dt" sz="half" idx="10"/>
          </p:nvPr>
        </p:nvSpPr>
        <p:spPr/>
        <p:txBody>
          <a:bodyPr/>
          <a:lstStyle/>
          <a:p>
            <a:fld id="{D369AABF-3681-47A8-AEE2-859FDE086A0F}" type="datetimeFigureOut">
              <a:rPr lang="en-GB" smtClean="0"/>
              <a:t>23/09/2026</a:t>
            </a:fld>
            <a:endParaRPr lang="en-GB"/>
          </a:p>
        </p:txBody>
      </p:sp>
      <p:sp>
        <p:nvSpPr>
          <p:cNvPr id="5" name="Footer Placeholder 4">
            <a:extLst>
              <a:ext uri="{FF2B5EF4-FFF2-40B4-BE49-F238E27FC236}">
                <a16:creationId xmlns:a16="http://schemas.microsoft.com/office/drawing/2014/main" id="{E010EBE6-A5DC-4221-8E81-773CD58FF24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96DD119-E248-48FA-BA52-1FC7DEA3FAE5}"/>
              </a:ext>
            </a:extLst>
          </p:cNvPr>
          <p:cNvSpPr>
            <a:spLocks noGrp="1"/>
          </p:cNvSpPr>
          <p:nvPr>
            <p:ph type="sldNum" sz="quarter" idx="12"/>
          </p:nvPr>
        </p:nvSpPr>
        <p:spPr/>
        <p:txBody>
          <a:bodyPr/>
          <a:lstStyle/>
          <a:p>
            <a:fld id="{40326A4F-47E7-451A-BF3B-E5309E8B322B}" type="slidenum">
              <a:rPr lang="en-GB" smtClean="0"/>
              <a:t>‹#›</a:t>
            </a:fld>
            <a:endParaRPr lang="en-GB"/>
          </a:p>
        </p:txBody>
      </p:sp>
    </p:spTree>
    <p:extLst>
      <p:ext uri="{BB962C8B-B14F-4D97-AF65-F5344CB8AC3E}">
        <p14:creationId xmlns:p14="http://schemas.microsoft.com/office/powerpoint/2010/main" val="17247898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00257BC-FCD9-4B0F-A336-2C905C4B07A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E289051-12DE-4628-BDB9-72CC9FBE1EF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8508B9-E662-4426-B769-31E8DF35596A}"/>
              </a:ext>
            </a:extLst>
          </p:cNvPr>
          <p:cNvSpPr>
            <a:spLocks noGrp="1"/>
          </p:cNvSpPr>
          <p:nvPr>
            <p:ph type="dt" sz="half" idx="10"/>
          </p:nvPr>
        </p:nvSpPr>
        <p:spPr/>
        <p:txBody>
          <a:bodyPr/>
          <a:lstStyle/>
          <a:p>
            <a:fld id="{D369AABF-3681-47A8-AEE2-859FDE086A0F}" type="datetimeFigureOut">
              <a:rPr lang="en-GB" smtClean="0"/>
              <a:t>23/09/2026</a:t>
            </a:fld>
            <a:endParaRPr lang="en-GB"/>
          </a:p>
        </p:txBody>
      </p:sp>
      <p:sp>
        <p:nvSpPr>
          <p:cNvPr id="5" name="Footer Placeholder 4">
            <a:extLst>
              <a:ext uri="{FF2B5EF4-FFF2-40B4-BE49-F238E27FC236}">
                <a16:creationId xmlns:a16="http://schemas.microsoft.com/office/drawing/2014/main" id="{4E3197FF-37D0-4C54-83D1-D8B02C4DCB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DFFB62-9F55-47E5-8DFA-90735A15FCD3}"/>
              </a:ext>
            </a:extLst>
          </p:cNvPr>
          <p:cNvSpPr>
            <a:spLocks noGrp="1"/>
          </p:cNvSpPr>
          <p:nvPr>
            <p:ph type="sldNum" sz="quarter" idx="12"/>
          </p:nvPr>
        </p:nvSpPr>
        <p:spPr/>
        <p:txBody>
          <a:bodyPr/>
          <a:lstStyle/>
          <a:p>
            <a:fld id="{40326A4F-47E7-451A-BF3B-E5309E8B322B}" type="slidenum">
              <a:rPr lang="en-GB" smtClean="0"/>
              <a:t>‹#›</a:t>
            </a:fld>
            <a:endParaRPr lang="en-GB"/>
          </a:p>
        </p:txBody>
      </p:sp>
    </p:spTree>
    <p:extLst>
      <p:ext uri="{BB962C8B-B14F-4D97-AF65-F5344CB8AC3E}">
        <p14:creationId xmlns:p14="http://schemas.microsoft.com/office/powerpoint/2010/main" val="26507691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907F76-26EE-4849-A881-10924D708DC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9FB32EA-9C87-485D-9B28-846D899A4D1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36E570-FC71-4C8B-8948-6D8B3F7F2D3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69AABF-3681-47A8-AEE2-859FDE086A0F}" type="datetimeFigureOut">
              <a:rPr lang="en-GB" smtClean="0"/>
              <a:t>23/09/2026</a:t>
            </a:fld>
            <a:endParaRPr lang="en-GB"/>
          </a:p>
        </p:txBody>
      </p:sp>
      <p:sp>
        <p:nvSpPr>
          <p:cNvPr id="5" name="Footer Placeholder 4">
            <a:extLst>
              <a:ext uri="{FF2B5EF4-FFF2-40B4-BE49-F238E27FC236}">
                <a16:creationId xmlns:a16="http://schemas.microsoft.com/office/drawing/2014/main" id="{CCCE622D-A14E-4E11-8C26-D1E697B0A92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EFBC18A-6627-470F-87C3-673936D0698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326A4F-47E7-451A-BF3B-E5309E8B322B}" type="slidenum">
              <a:rPr lang="en-GB" smtClean="0"/>
              <a:t>‹#›</a:t>
            </a:fld>
            <a:endParaRPr lang="en-GB"/>
          </a:p>
        </p:txBody>
      </p:sp>
    </p:spTree>
    <p:extLst>
      <p:ext uri="{BB962C8B-B14F-4D97-AF65-F5344CB8AC3E}">
        <p14:creationId xmlns:p14="http://schemas.microsoft.com/office/powerpoint/2010/main" val="36053069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hyperlink" Target="https://www.catholiceducation.org.uk/schools/relationship-sex-education"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image" Target="../media/image4.jpg"/><Relationship Id="rId7" Type="http://schemas.openxmlformats.org/officeDocument/2006/relationships/image" Target="../media/image8.jpg"/><Relationship Id="rId2" Type="http://schemas.openxmlformats.org/officeDocument/2006/relationships/image" Target="../media/image3.jpg"/><Relationship Id="rId1" Type="http://schemas.openxmlformats.org/officeDocument/2006/relationships/slideLayout" Target="../slideLayouts/slideLayout1.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g"/><Relationship Id="rId9" Type="http://schemas.openxmlformats.org/officeDocument/2006/relationships/image" Target="../media/image10.jpg"/></Relationships>
</file>

<file path=ppt/slides/_rels/slide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855E168-A2A4-9948-BF34-2499495DEF47}"/>
              </a:ext>
            </a:extLst>
          </p:cNvPr>
          <p:cNvPicPr>
            <a:picLocks noChangeAspect="1"/>
          </p:cNvPicPr>
          <p:nvPr/>
        </p:nvPicPr>
        <p:blipFill>
          <a:blip r:embed="rId2"/>
          <a:stretch>
            <a:fillRect/>
          </a:stretch>
        </p:blipFill>
        <p:spPr>
          <a:xfrm>
            <a:off x="0" y="7188"/>
            <a:ext cx="12192000" cy="6843623"/>
          </a:xfrm>
          <a:prstGeom prst="rect">
            <a:avLst/>
          </a:prstGeom>
        </p:spPr>
      </p:pic>
    </p:spTree>
    <p:extLst>
      <p:ext uri="{BB962C8B-B14F-4D97-AF65-F5344CB8AC3E}">
        <p14:creationId xmlns:p14="http://schemas.microsoft.com/office/powerpoint/2010/main" val="2252902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Diagram&#10;&#10;Description automatically generated">
            <a:extLst>
              <a:ext uri="{FF2B5EF4-FFF2-40B4-BE49-F238E27FC236}">
                <a16:creationId xmlns:a16="http://schemas.microsoft.com/office/drawing/2014/main" id="{7298D6AC-77F3-3448-AC56-8643F8829D5E}"/>
              </a:ext>
            </a:extLst>
          </p:cNvPr>
          <p:cNvPicPr>
            <a:picLocks noChangeAspect="1"/>
          </p:cNvPicPr>
          <p:nvPr/>
        </p:nvPicPr>
        <p:blipFill>
          <a:blip r:embed="rId2"/>
          <a:stretch>
            <a:fillRect/>
          </a:stretch>
        </p:blipFill>
        <p:spPr>
          <a:xfrm>
            <a:off x="0" y="7188"/>
            <a:ext cx="12192000" cy="6843623"/>
          </a:xfrm>
          <a:prstGeom prst="rect">
            <a:avLst/>
          </a:prstGeom>
        </p:spPr>
      </p:pic>
    </p:spTree>
    <p:extLst>
      <p:ext uri="{BB962C8B-B14F-4D97-AF65-F5344CB8AC3E}">
        <p14:creationId xmlns:p14="http://schemas.microsoft.com/office/powerpoint/2010/main" val="24121122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8760FE-5C03-7D1A-9288-CBA5E76B35A1}"/>
              </a:ext>
            </a:extLst>
          </p:cNvPr>
          <p:cNvSpPr>
            <a:spLocks noGrp="1"/>
          </p:cNvSpPr>
          <p:nvPr>
            <p:ph type="title"/>
          </p:nvPr>
        </p:nvSpPr>
        <p:spPr/>
        <p:txBody>
          <a:bodyPr/>
          <a:lstStyle/>
          <a:p>
            <a:pPr algn="ctr"/>
            <a:r>
              <a:rPr lang="en-GB" b="1" u="sng" dirty="0"/>
              <a:t>What is life to the full? </a:t>
            </a:r>
          </a:p>
        </p:txBody>
      </p:sp>
      <p:sp>
        <p:nvSpPr>
          <p:cNvPr id="3" name="Content Placeholder 2">
            <a:extLst>
              <a:ext uri="{FF2B5EF4-FFF2-40B4-BE49-F238E27FC236}">
                <a16:creationId xmlns:a16="http://schemas.microsoft.com/office/drawing/2014/main" id="{52BC1766-CF67-9581-64B1-BD9B898067AB}"/>
              </a:ext>
            </a:extLst>
          </p:cNvPr>
          <p:cNvSpPr>
            <a:spLocks noGrp="1"/>
          </p:cNvSpPr>
          <p:nvPr>
            <p:ph idx="1"/>
          </p:nvPr>
        </p:nvSpPr>
        <p:spPr/>
        <p:txBody>
          <a:bodyPr/>
          <a:lstStyle/>
          <a:p>
            <a:pPr marL="0" indent="0">
              <a:buNone/>
            </a:pPr>
            <a:r>
              <a:rPr lang="en-GB" b="0" i="0" dirty="0">
                <a:solidFill>
                  <a:srgbClr val="000000"/>
                </a:solidFill>
                <a:effectLst/>
                <a:latin typeface="Helvetica Neue"/>
              </a:rPr>
              <a:t>It is a programme in Relationships and Health Education based on the Department of Education guidance which became statutory during the academic year 2020/21. This programme is rooted in a Christian understanding of the human person, based on “</a:t>
            </a:r>
            <a:r>
              <a:rPr lang="en-GB" b="0" i="0" u="sng" dirty="0">
                <a:effectLst/>
                <a:latin typeface="Helvetica Neue"/>
                <a:hlinkClick r:id="rId2"/>
              </a:rPr>
              <a:t>A Model Catholic RSE Curriculum</a:t>
            </a:r>
            <a:r>
              <a:rPr lang="en-GB" b="0" i="0" dirty="0">
                <a:solidFill>
                  <a:srgbClr val="000000"/>
                </a:solidFill>
                <a:effectLst/>
                <a:latin typeface="Helvetica Neue"/>
              </a:rPr>
              <a:t>” provided by the Catholic Education Service.</a:t>
            </a:r>
            <a:endParaRPr lang="en-GB" dirty="0"/>
          </a:p>
        </p:txBody>
      </p:sp>
    </p:spTree>
    <p:extLst>
      <p:ext uri="{BB962C8B-B14F-4D97-AF65-F5344CB8AC3E}">
        <p14:creationId xmlns:p14="http://schemas.microsoft.com/office/powerpoint/2010/main" val="15165596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CEBB3F3-AD39-1A4D-9068-157D106CF08B}"/>
              </a:ext>
            </a:extLst>
          </p:cNvPr>
          <p:cNvPicPr>
            <a:picLocks noChangeAspect="1"/>
          </p:cNvPicPr>
          <p:nvPr/>
        </p:nvPicPr>
        <p:blipFill>
          <a:blip r:embed="rId2"/>
          <a:stretch>
            <a:fillRect/>
          </a:stretch>
        </p:blipFill>
        <p:spPr>
          <a:xfrm>
            <a:off x="0" y="7188"/>
            <a:ext cx="12192000" cy="6843623"/>
          </a:xfrm>
          <a:prstGeom prst="rect">
            <a:avLst/>
          </a:prstGeom>
        </p:spPr>
      </p:pic>
      <p:pic>
        <p:nvPicPr>
          <p:cNvPr id="4" name="Picture 3" descr="A picture containing diagram&#10;&#10;Description automatically generated">
            <a:extLst>
              <a:ext uri="{FF2B5EF4-FFF2-40B4-BE49-F238E27FC236}">
                <a16:creationId xmlns:a16="http://schemas.microsoft.com/office/drawing/2014/main" id="{D97EE06B-FA4E-9D43-8F4B-5BC0D6241C7E}"/>
              </a:ext>
            </a:extLst>
          </p:cNvPr>
          <p:cNvPicPr>
            <a:picLocks noChangeAspect="1"/>
          </p:cNvPicPr>
          <p:nvPr/>
        </p:nvPicPr>
        <p:blipFill>
          <a:blip r:embed="rId3"/>
          <a:stretch>
            <a:fillRect/>
          </a:stretch>
        </p:blipFill>
        <p:spPr>
          <a:xfrm>
            <a:off x="0" y="7188"/>
            <a:ext cx="12192000" cy="6843623"/>
          </a:xfrm>
          <a:prstGeom prst="rect">
            <a:avLst/>
          </a:prstGeom>
        </p:spPr>
      </p:pic>
      <p:pic>
        <p:nvPicPr>
          <p:cNvPr id="8" name="Picture 7" descr="Diagram&#10;&#10;Description automatically generated">
            <a:extLst>
              <a:ext uri="{FF2B5EF4-FFF2-40B4-BE49-F238E27FC236}">
                <a16:creationId xmlns:a16="http://schemas.microsoft.com/office/drawing/2014/main" id="{59BF2A3A-DF35-F34C-98C8-54206C731BD4}"/>
              </a:ext>
            </a:extLst>
          </p:cNvPr>
          <p:cNvPicPr>
            <a:picLocks noChangeAspect="1"/>
          </p:cNvPicPr>
          <p:nvPr/>
        </p:nvPicPr>
        <p:blipFill>
          <a:blip r:embed="rId4"/>
          <a:stretch>
            <a:fillRect/>
          </a:stretch>
        </p:blipFill>
        <p:spPr>
          <a:xfrm>
            <a:off x="0" y="7188"/>
            <a:ext cx="12192000" cy="6843623"/>
          </a:xfrm>
          <a:prstGeom prst="rect">
            <a:avLst/>
          </a:prstGeom>
        </p:spPr>
      </p:pic>
      <p:pic>
        <p:nvPicPr>
          <p:cNvPr id="12" name="Picture 11" descr="A picture containing diagram&#10;&#10;Description automatically generated">
            <a:extLst>
              <a:ext uri="{FF2B5EF4-FFF2-40B4-BE49-F238E27FC236}">
                <a16:creationId xmlns:a16="http://schemas.microsoft.com/office/drawing/2014/main" id="{CD3D6075-8F5C-CE44-8B0F-B272E7920479}"/>
              </a:ext>
            </a:extLst>
          </p:cNvPr>
          <p:cNvPicPr>
            <a:picLocks noChangeAspect="1"/>
          </p:cNvPicPr>
          <p:nvPr/>
        </p:nvPicPr>
        <p:blipFill>
          <a:blip r:embed="rId5"/>
          <a:stretch>
            <a:fillRect/>
          </a:stretch>
        </p:blipFill>
        <p:spPr>
          <a:xfrm>
            <a:off x="0" y="7188"/>
            <a:ext cx="12192000" cy="6843623"/>
          </a:xfrm>
          <a:prstGeom prst="rect">
            <a:avLst/>
          </a:prstGeom>
        </p:spPr>
      </p:pic>
      <p:pic>
        <p:nvPicPr>
          <p:cNvPr id="16" name="Picture 15" descr="Diagram&#10;&#10;Description automatically generated">
            <a:extLst>
              <a:ext uri="{FF2B5EF4-FFF2-40B4-BE49-F238E27FC236}">
                <a16:creationId xmlns:a16="http://schemas.microsoft.com/office/drawing/2014/main" id="{132A80F7-3DA3-8D4D-9694-C49F7BC9EE9C}"/>
              </a:ext>
            </a:extLst>
          </p:cNvPr>
          <p:cNvPicPr>
            <a:picLocks noChangeAspect="1"/>
          </p:cNvPicPr>
          <p:nvPr/>
        </p:nvPicPr>
        <p:blipFill>
          <a:blip r:embed="rId6"/>
          <a:stretch>
            <a:fillRect/>
          </a:stretch>
        </p:blipFill>
        <p:spPr>
          <a:xfrm>
            <a:off x="0" y="7188"/>
            <a:ext cx="12192000" cy="6843623"/>
          </a:xfrm>
          <a:prstGeom prst="rect">
            <a:avLst/>
          </a:prstGeom>
        </p:spPr>
      </p:pic>
      <p:pic>
        <p:nvPicPr>
          <p:cNvPr id="19" name="Picture 18" descr="Diagram&#10;&#10;Description automatically generated">
            <a:extLst>
              <a:ext uri="{FF2B5EF4-FFF2-40B4-BE49-F238E27FC236}">
                <a16:creationId xmlns:a16="http://schemas.microsoft.com/office/drawing/2014/main" id="{A2D63AB0-1C92-9743-95D3-1101EE91F5A9}"/>
              </a:ext>
            </a:extLst>
          </p:cNvPr>
          <p:cNvPicPr>
            <a:picLocks noChangeAspect="1"/>
          </p:cNvPicPr>
          <p:nvPr/>
        </p:nvPicPr>
        <p:blipFill>
          <a:blip r:embed="rId7"/>
          <a:stretch>
            <a:fillRect/>
          </a:stretch>
        </p:blipFill>
        <p:spPr>
          <a:xfrm>
            <a:off x="0" y="7188"/>
            <a:ext cx="12192000" cy="6843623"/>
          </a:xfrm>
          <a:prstGeom prst="rect">
            <a:avLst/>
          </a:prstGeom>
        </p:spPr>
      </p:pic>
      <p:pic>
        <p:nvPicPr>
          <p:cNvPr id="21" name="Picture 20" descr="Diagram&#10;&#10;Description automatically generated">
            <a:extLst>
              <a:ext uri="{FF2B5EF4-FFF2-40B4-BE49-F238E27FC236}">
                <a16:creationId xmlns:a16="http://schemas.microsoft.com/office/drawing/2014/main" id="{9AAFAD7B-BDFB-8B43-BFA8-4720CEEBD95E}"/>
              </a:ext>
            </a:extLst>
          </p:cNvPr>
          <p:cNvPicPr>
            <a:picLocks noChangeAspect="1"/>
          </p:cNvPicPr>
          <p:nvPr/>
        </p:nvPicPr>
        <p:blipFill>
          <a:blip r:embed="rId8"/>
          <a:stretch>
            <a:fillRect/>
          </a:stretch>
        </p:blipFill>
        <p:spPr>
          <a:xfrm>
            <a:off x="0" y="7188"/>
            <a:ext cx="12192000" cy="6843623"/>
          </a:xfrm>
          <a:prstGeom prst="rect">
            <a:avLst/>
          </a:prstGeom>
        </p:spPr>
      </p:pic>
      <p:pic>
        <p:nvPicPr>
          <p:cNvPr id="23" name="Picture 22" descr="Diagram&#10;&#10;Description automatically generated">
            <a:extLst>
              <a:ext uri="{FF2B5EF4-FFF2-40B4-BE49-F238E27FC236}">
                <a16:creationId xmlns:a16="http://schemas.microsoft.com/office/drawing/2014/main" id="{A651CD10-2F6A-7D43-80C3-9BC2E3B51DC8}"/>
              </a:ext>
            </a:extLst>
          </p:cNvPr>
          <p:cNvPicPr>
            <a:picLocks noChangeAspect="1"/>
          </p:cNvPicPr>
          <p:nvPr/>
        </p:nvPicPr>
        <p:blipFill>
          <a:blip r:embed="rId9"/>
          <a:stretch>
            <a:fillRect/>
          </a:stretch>
        </p:blipFill>
        <p:spPr>
          <a:xfrm>
            <a:off x="0" y="7188"/>
            <a:ext cx="12192000" cy="6843623"/>
          </a:xfrm>
          <a:prstGeom prst="rect">
            <a:avLst/>
          </a:prstGeom>
        </p:spPr>
      </p:pic>
    </p:spTree>
    <p:extLst>
      <p:ext uri="{BB962C8B-B14F-4D97-AF65-F5344CB8AC3E}">
        <p14:creationId xmlns:p14="http://schemas.microsoft.com/office/powerpoint/2010/main" val="23496283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CFA90146-DC19-1A44-955B-05C3F7B29E9E}"/>
              </a:ext>
            </a:extLst>
          </p:cNvPr>
          <p:cNvPicPr>
            <a:picLocks noChangeAspect="1"/>
          </p:cNvPicPr>
          <p:nvPr/>
        </p:nvPicPr>
        <p:blipFill>
          <a:blip r:embed="rId2"/>
          <a:stretch>
            <a:fillRect/>
          </a:stretch>
        </p:blipFill>
        <p:spPr>
          <a:xfrm>
            <a:off x="0" y="7188"/>
            <a:ext cx="12192000" cy="6843623"/>
          </a:xfrm>
          <a:prstGeom prst="rect">
            <a:avLst/>
          </a:prstGeom>
        </p:spPr>
      </p:pic>
    </p:spTree>
    <p:extLst>
      <p:ext uri="{BB962C8B-B14F-4D97-AF65-F5344CB8AC3E}">
        <p14:creationId xmlns:p14="http://schemas.microsoft.com/office/powerpoint/2010/main" val="23455257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raphical user interface&#10;&#10;Description automatically generated">
            <a:extLst>
              <a:ext uri="{FF2B5EF4-FFF2-40B4-BE49-F238E27FC236}">
                <a16:creationId xmlns:a16="http://schemas.microsoft.com/office/drawing/2014/main" id="{B1B060C1-E2B5-D140-9EB0-7C48FF34CA96}"/>
              </a:ext>
            </a:extLst>
          </p:cNvPr>
          <p:cNvPicPr>
            <a:picLocks noChangeAspect="1"/>
          </p:cNvPicPr>
          <p:nvPr/>
        </p:nvPicPr>
        <p:blipFill>
          <a:blip r:embed="rId2"/>
          <a:stretch>
            <a:fillRect/>
          </a:stretch>
        </p:blipFill>
        <p:spPr>
          <a:xfrm>
            <a:off x="0" y="15498"/>
            <a:ext cx="12192000" cy="6927742"/>
          </a:xfrm>
          <a:prstGeom prst="rect">
            <a:avLst/>
          </a:prstGeom>
        </p:spPr>
      </p:pic>
      <p:sp>
        <p:nvSpPr>
          <p:cNvPr id="2" name="Rectangle 1">
            <a:extLst>
              <a:ext uri="{FF2B5EF4-FFF2-40B4-BE49-F238E27FC236}">
                <a16:creationId xmlns:a16="http://schemas.microsoft.com/office/drawing/2014/main" id="{41933F6A-93D7-4801-922B-4A823FD1AFC7}"/>
              </a:ext>
            </a:extLst>
          </p:cNvPr>
          <p:cNvSpPr/>
          <p:nvPr/>
        </p:nvSpPr>
        <p:spPr>
          <a:xfrm>
            <a:off x="5656881" y="5501898"/>
            <a:ext cx="5571641" cy="6974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C275DE5C-0C91-4258-B5E1-129AC8C1493D}"/>
              </a:ext>
            </a:extLst>
          </p:cNvPr>
          <p:cNvSpPr/>
          <p:nvPr/>
        </p:nvSpPr>
        <p:spPr>
          <a:xfrm>
            <a:off x="193729" y="1976033"/>
            <a:ext cx="2611464" cy="174355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668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phical user interface, website&#10;&#10;Description automatically generated">
            <a:extLst>
              <a:ext uri="{FF2B5EF4-FFF2-40B4-BE49-F238E27FC236}">
                <a16:creationId xmlns:a16="http://schemas.microsoft.com/office/drawing/2014/main" id="{CC8C821A-7D3B-6E4B-A596-71B079BC77F0}"/>
              </a:ext>
            </a:extLst>
          </p:cNvPr>
          <p:cNvPicPr>
            <a:picLocks noChangeAspect="1"/>
          </p:cNvPicPr>
          <p:nvPr/>
        </p:nvPicPr>
        <p:blipFill>
          <a:blip r:embed="rId2"/>
          <a:stretch>
            <a:fillRect/>
          </a:stretch>
        </p:blipFill>
        <p:spPr>
          <a:xfrm>
            <a:off x="0" y="7188"/>
            <a:ext cx="12192000" cy="6843623"/>
          </a:xfrm>
          <a:prstGeom prst="rect">
            <a:avLst/>
          </a:prstGeom>
        </p:spPr>
      </p:pic>
    </p:spTree>
    <p:extLst>
      <p:ext uri="{BB962C8B-B14F-4D97-AF65-F5344CB8AC3E}">
        <p14:creationId xmlns:p14="http://schemas.microsoft.com/office/powerpoint/2010/main" val="36239495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9FD027-03B0-4507-B6FB-28E630EBE970}"/>
              </a:ext>
            </a:extLst>
          </p:cNvPr>
          <p:cNvSpPr>
            <a:spLocks noGrp="1"/>
          </p:cNvSpPr>
          <p:nvPr>
            <p:ph type="title"/>
          </p:nvPr>
        </p:nvSpPr>
        <p:spPr/>
        <p:txBody>
          <a:bodyPr/>
          <a:lstStyle/>
          <a:p>
            <a:r>
              <a:rPr lang="en-GB" b="1" u="sng" dirty="0"/>
              <a:t>Module 1: Created and Loved by God </a:t>
            </a:r>
          </a:p>
        </p:txBody>
      </p:sp>
      <p:sp>
        <p:nvSpPr>
          <p:cNvPr id="3" name="Content Placeholder 2">
            <a:extLst>
              <a:ext uri="{FF2B5EF4-FFF2-40B4-BE49-F238E27FC236}">
                <a16:creationId xmlns:a16="http://schemas.microsoft.com/office/drawing/2014/main" id="{B9B0789E-E59F-4136-95D8-821F32924C42}"/>
              </a:ext>
            </a:extLst>
          </p:cNvPr>
          <p:cNvSpPr>
            <a:spLocks noGrp="1"/>
          </p:cNvSpPr>
          <p:nvPr>
            <p:ph idx="1"/>
          </p:nvPr>
        </p:nvSpPr>
        <p:spPr/>
        <p:txBody>
          <a:bodyPr/>
          <a:lstStyle/>
          <a:p>
            <a:pPr marL="0" indent="0">
              <a:buNone/>
            </a:pPr>
            <a:r>
              <a:rPr lang="en-GB" sz="2400" dirty="0"/>
              <a:t>Unit 1: Religious Understanding </a:t>
            </a:r>
          </a:p>
          <a:p>
            <a:pPr marL="0" indent="0">
              <a:buNone/>
            </a:pPr>
            <a:r>
              <a:rPr lang="en-GB" sz="2400" b="1" u="sng" dirty="0">
                <a:solidFill>
                  <a:srgbClr val="7030A0"/>
                </a:solidFill>
              </a:rPr>
              <a:t>Calming the Storm </a:t>
            </a:r>
          </a:p>
          <a:p>
            <a:pPr algn="l">
              <a:buFont typeface="Arial" panose="020B0604020202020204" pitchFamily="34" charset="0"/>
              <a:buChar char="•"/>
            </a:pPr>
            <a:r>
              <a:rPr lang="en-GB" sz="2400" b="0" i="0" dirty="0">
                <a:solidFill>
                  <a:srgbClr val="000000"/>
                </a:solidFill>
                <a:effectLst/>
              </a:rPr>
              <a:t>We were created individually by God who cares for us and wants us to put our faith in Him.</a:t>
            </a:r>
          </a:p>
          <a:p>
            <a:pPr algn="l">
              <a:buFont typeface="Arial" panose="020B0604020202020204" pitchFamily="34" charset="0"/>
              <a:buChar char="•"/>
            </a:pPr>
            <a:r>
              <a:rPr lang="en-GB" sz="2400" b="0" i="0" dirty="0">
                <a:solidFill>
                  <a:srgbClr val="000000"/>
                </a:solidFill>
                <a:effectLst/>
              </a:rPr>
              <a:t>Physically becoming an adult is a natural phase of life.</a:t>
            </a:r>
          </a:p>
          <a:p>
            <a:pPr algn="l">
              <a:buFont typeface="Arial" panose="020B0604020202020204" pitchFamily="34" charset="0"/>
              <a:buChar char="•"/>
            </a:pPr>
            <a:r>
              <a:rPr lang="en-GB" sz="2400" b="0" i="0" dirty="0">
                <a:solidFill>
                  <a:srgbClr val="000000"/>
                </a:solidFill>
                <a:effectLst/>
              </a:rPr>
              <a:t>Lots of changes will happen during puberty and sometimes it might feel confusing, but it is all part of God’s great plan – and the results will be worth it!</a:t>
            </a:r>
          </a:p>
          <a:p>
            <a:pPr marL="0" indent="0">
              <a:buNone/>
            </a:pPr>
            <a:endParaRPr lang="en-GB" b="1" u="sng" dirty="0">
              <a:solidFill>
                <a:srgbClr val="7030A0"/>
              </a:solidFill>
            </a:endParaRPr>
          </a:p>
        </p:txBody>
      </p:sp>
    </p:spTree>
    <p:extLst>
      <p:ext uri="{BB962C8B-B14F-4D97-AF65-F5344CB8AC3E}">
        <p14:creationId xmlns:p14="http://schemas.microsoft.com/office/powerpoint/2010/main" val="31234521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Diagram, text&#10;&#10;Description automatically generated">
            <a:extLst>
              <a:ext uri="{FF2B5EF4-FFF2-40B4-BE49-F238E27FC236}">
                <a16:creationId xmlns:a16="http://schemas.microsoft.com/office/drawing/2014/main" id="{BE959004-A670-1149-89E0-1B9B74D64D6F}"/>
              </a:ext>
            </a:extLst>
          </p:cNvPr>
          <p:cNvPicPr>
            <a:picLocks noChangeAspect="1"/>
          </p:cNvPicPr>
          <p:nvPr/>
        </p:nvPicPr>
        <p:blipFill>
          <a:blip r:embed="rId2"/>
          <a:stretch>
            <a:fillRect/>
          </a:stretch>
        </p:blipFill>
        <p:spPr>
          <a:xfrm>
            <a:off x="0" y="7188"/>
            <a:ext cx="12192000" cy="6843623"/>
          </a:xfrm>
          <a:prstGeom prst="rect">
            <a:avLst/>
          </a:prstGeom>
        </p:spPr>
      </p:pic>
    </p:spTree>
    <p:extLst>
      <p:ext uri="{BB962C8B-B14F-4D97-AF65-F5344CB8AC3E}">
        <p14:creationId xmlns:p14="http://schemas.microsoft.com/office/powerpoint/2010/main" val="243181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raphical user interface, website&#10;&#10;Description automatically generated">
            <a:extLst>
              <a:ext uri="{FF2B5EF4-FFF2-40B4-BE49-F238E27FC236}">
                <a16:creationId xmlns:a16="http://schemas.microsoft.com/office/drawing/2014/main" id="{9A922268-B369-0145-A318-29C6B3A61742}"/>
              </a:ext>
            </a:extLst>
          </p:cNvPr>
          <p:cNvPicPr>
            <a:picLocks noChangeAspect="1"/>
          </p:cNvPicPr>
          <p:nvPr/>
        </p:nvPicPr>
        <p:blipFill>
          <a:blip r:embed="rId2"/>
          <a:stretch>
            <a:fillRect/>
          </a:stretch>
        </p:blipFill>
        <p:spPr>
          <a:xfrm>
            <a:off x="0" y="7188"/>
            <a:ext cx="12192000" cy="6843623"/>
          </a:xfrm>
          <a:prstGeom prst="rect">
            <a:avLst/>
          </a:prstGeom>
        </p:spPr>
      </p:pic>
      <p:sp>
        <p:nvSpPr>
          <p:cNvPr id="2" name="Rectangle 1">
            <a:extLst>
              <a:ext uri="{FF2B5EF4-FFF2-40B4-BE49-F238E27FC236}">
                <a16:creationId xmlns:a16="http://schemas.microsoft.com/office/drawing/2014/main" id="{EF1FFA43-CDFC-40C9-A82A-BA2B3E5A0D95}"/>
              </a:ext>
            </a:extLst>
          </p:cNvPr>
          <p:cNvSpPr/>
          <p:nvPr/>
        </p:nvSpPr>
        <p:spPr>
          <a:xfrm>
            <a:off x="5992761" y="5014451"/>
            <a:ext cx="5569974" cy="48669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433529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57FD8F-6DA2-4DB4-99B3-6EF0EC4090F2}"/>
              </a:ext>
            </a:extLst>
          </p:cNvPr>
          <p:cNvSpPr>
            <a:spLocks noGrp="1"/>
          </p:cNvSpPr>
          <p:nvPr>
            <p:ph type="title"/>
          </p:nvPr>
        </p:nvSpPr>
        <p:spPr/>
        <p:txBody>
          <a:bodyPr>
            <a:normAutofit/>
          </a:bodyPr>
          <a:lstStyle/>
          <a:p>
            <a:pPr algn="ctr"/>
            <a:r>
              <a:rPr lang="en-GB" sz="4000" b="1" u="sng" dirty="0"/>
              <a:t>Module 2: Created and loved by others </a:t>
            </a:r>
          </a:p>
        </p:txBody>
      </p:sp>
      <p:sp>
        <p:nvSpPr>
          <p:cNvPr id="3" name="Content Placeholder 2">
            <a:extLst>
              <a:ext uri="{FF2B5EF4-FFF2-40B4-BE49-F238E27FC236}">
                <a16:creationId xmlns:a16="http://schemas.microsoft.com/office/drawing/2014/main" id="{E4055664-EC82-40A4-BD23-775F6BD08439}"/>
              </a:ext>
            </a:extLst>
          </p:cNvPr>
          <p:cNvSpPr>
            <a:spLocks noGrp="1"/>
          </p:cNvSpPr>
          <p:nvPr>
            <p:ph idx="1"/>
          </p:nvPr>
        </p:nvSpPr>
        <p:spPr/>
        <p:txBody>
          <a:bodyPr>
            <a:normAutofit/>
          </a:bodyPr>
          <a:lstStyle/>
          <a:p>
            <a:pPr marL="0" indent="0">
              <a:buNone/>
            </a:pPr>
            <a:r>
              <a:rPr lang="en-GB" sz="2400" u="sng" dirty="0"/>
              <a:t>Unit 1: Religious Understanding</a:t>
            </a:r>
          </a:p>
          <a:p>
            <a:pPr marL="0" indent="0">
              <a:buNone/>
            </a:pPr>
            <a:r>
              <a:rPr lang="en-GB" sz="2400" dirty="0">
                <a:solidFill>
                  <a:srgbClr val="7030A0"/>
                </a:solidFill>
              </a:rPr>
              <a:t>God is calling you</a:t>
            </a:r>
          </a:p>
          <a:p>
            <a:pPr marL="0" indent="0">
              <a:buNone/>
            </a:pPr>
            <a:r>
              <a:rPr lang="en-GB" sz="2400" b="0" i="0" dirty="0">
                <a:solidFill>
                  <a:srgbClr val="000000"/>
                </a:solidFill>
                <a:effectLst/>
              </a:rPr>
              <a:t>In this session, pupils will look at the nature of God’s call to love others. Children will study and imaginatively consider the story of Zacchaeus’ conversion and explore ways in which they can hear God’s call in their lives.</a:t>
            </a:r>
            <a:endParaRPr lang="en-GB" sz="2400" dirty="0"/>
          </a:p>
        </p:txBody>
      </p:sp>
    </p:spTree>
    <p:extLst>
      <p:ext uri="{BB962C8B-B14F-4D97-AF65-F5344CB8AC3E}">
        <p14:creationId xmlns:p14="http://schemas.microsoft.com/office/powerpoint/2010/main" val="37842246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88F0789-4DBB-4C7B-B234-CA8E6EB91990}"/>
              </a:ext>
            </a:extLst>
          </p:cNvPr>
          <p:cNvSpPr txBox="1"/>
          <p:nvPr/>
        </p:nvSpPr>
        <p:spPr>
          <a:xfrm>
            <a:off x="84667" y="270934"/>
            <a:ext cx="11963400" cy="6001643"/>
          </a:xfrm>
          <a:prstGeom prst="rect">
            <a:avLst/>
          </a:prstGeom>
          <a:noFill/>
        </p:spPr>
        <p:txBody>
          <a:bodyPr wrap="square">
            <a:spAutoFit/>
          </a:bodyPr>
          <a:lstStyle/>
          <a:p>
            <a:pPr marL="0" indent="0">
              <a:buNone/>
            </a:pPr>
            <a:r>
              <a:rPr lang="en-GB" sz="3200" b="1" u="sng" dirty="0"/>
              <a:t>Unit 2</a:t>
            </a:r>
          </a:p>
          <a:p>
            <a:pPr marL="0" indent="0">
              <a:buNone/>
            </a:pPr>
            <a:r>
              <a:rPr lang="en-GB" sz="3200" b="1" u="sng" dirty="0"/>
              <a:t>Personal Relationships </a:t>
            </a:r>
          </a:p>
          <a:p>
            <a:pPr marL="0" indent="0">
              <a:buNone/>
            </a:pPr>
            <a:r>
              <a:rPr lang="en-GB" sz="3200" b="1" u="sng" dirty="0">
                <a:solidFill>
                  <a:srgbClr val="7030A0"/>
                </a:solidFill>
              </a:rPr>
              <a:t>Under Pressure </a:t>
            </a:r>
          </a:p>
          <a:p>
            <a:r>
              <a:rPr lang="en-GB" sz="3200" b="0" i="0" dirty="0">
                <a:effectLst/>
              </a:rPr>
              <a:t>Pressure comes in different forms, and what those different forms are;</a:t>
            </a:r>
          </a:p>
          <a:p>
            <a:pPr algn="l">
              <a:buFont typeface="Arial" panose="020B0604020202090204" pitchFamily="34" charset="0"/>
              <a:buChar char="•"/>
            </a:pPr>
            <a:r>
              <a:rPr lang="en-GB" sz="3200" b="0" i="0" dirty="0">
                <a:effectLst/>
              </a:rPr>
              <a:t>There are strategies that they can adopt to resist pressure.</a:t>
            </a:r>
          </a:p>
          <a:p>
            <a:pPr marL="0" indent="0">
              <a:buNone/>
            </a:pPr>
            <a:r>
              <a:rPr lang="en-GB" sz="3200" b="1" u="sng" dirty="0">
                <a:solidFill>
                  <a:srgbClr val="7030A0"/>
                </a:solidFill>
              </a:rPr>
              <a:t>Do You Want a Piece of Cake? </a:t>
            </a:r>
          </a:p>
          <a:p>
            <a:r>
              <a:rPr lang="en-GB" sz="3200" b="0" i="0" dirty="0">
                <a:effectLst/>
              </a:rPr>
              <a:t>Understand what consent and bodily autonomy means;</a:t>
            </a:r>
          </a:p>
          <a:p>
            <a:pPr algn="l">
              <a:buFont typeface="Arial" panose="020B0604020202090204" pitchFamily="34" charset="0"/>
              <a:buChar char="•"/>
            </a:pPr>
            <a:r>
              <a:rPr lang="en-GB" sz="3200" b="0" i="0" dirty="0">
                <a:effectLst/>
              </a:rPr>
              <a:t>Discuss and reflect on different scenarios in which it is right to say ‘no’.</a:t>
            </a:r>
            <a:endParaRPr lang="en-GB" sz="3200" dirty="0"/>
          </a:p>
          <a:p>
            <a:pPr marL="0" indent="0">
              <a:buNone/>
            </a:pPr>
            <a:r>
              <a:rPr lang="en-GB" sz="3200" b="1" u="sng" dirty="0">
                <a:solidFill>
                  <a:srgbClr val="7030A0"/>
                </a:solidFill>
              </a:rPr>
              <a:t>Self-Talk </a:t>
            </a:r>
          </a:p>
          <a:p>
            <a:pPr algn="l">
              <a:buFont typeface="Arial" panose="020B0604020202090204" pitchFamily="34" charset="0"/>
              <a:buChar char="•"/>
            </a:pPr>
            <a:r>
              <a:rPr lang="en-GB" sz="3200" b="0" i="0" dirty="0">
                <a:effectLst/>
              </a:rPr>
              <a:t>Learn about how thoughts and feelings impact on actions, and develop strategies that will positively impact their actions;</a:t>
            </a:r>
          </a:p>
          <a:p>
            <a:pPr algn="l">
              <a:buFont typeface="Arial" panose="020B0604020202090204" pitchFamily="34" charset="0"/>
              <a:buChar char="•"/>
            </a:pPr>
            <a:r>
              <a:rPr lang="en-GB" sz="3200" b="0" i="0" dirty="0">
                <a:effectLst/>
              </a:rPr>
              <a:t>Apply this approach to personal friendships and relationships.</a:t>
            </a:r>
          </a:p>
        </p:txBody>
      </p:sp>
    </p:spTree>
    <p:extLst>
      <p:ext uri="{BB962C8B-B14F-4D97-AF65-F5344CB8AC3E}">
        <p14:creationId xmlns:p14="http://schemas.microsoft.com/office/powerpoint/2010/main" val="33169994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8A1F6A-6D92-3762-1477-EF6841EDB710}"/>
              </a:ext>
            </a:extLst>
          </p:cNvPr>
          <p:cNvSpPr>
            <a:spLocks noGrp="1"/>
          </p:cNvSpPr>
          <p:nvPr>
            <p:ph type="title"/>
          </p:nvPr>
        </p:nvSpPr>
        <p:spPr>
          <a:xfrm>
            <a:off x="775447" y="89647"/>
            <a:ext cx="10515600" cy="748748"/>
          </a:xfrm>
        </p:spPr>
        <p:txBody>
          <a:bodyPr>
            <a:normAutofit/>
          </a:bodyPr>
          <a:lstStyle/>
          <a:p>
            <a:pPr algn="ctr"/>
            <a:r>
              <a:rPr lang="en-GB" sz="3600" b="1" u="sng" dirty="0"/>
              <a:t>Module 2: Created to love others </a:t>
            </a:r>
          </a:p>
        </p:txBody>
      </p:sp>
      <p:sp>
        <p:nvSpPr>
          <p:cNvPr id="3" name="Content Placeholder 2">
            <a:extLst>
              <a:ext uri="{FF2B5EF4-FFF2-40B4-BE49-F238E27FC236}">
                <a16:creationId xmlns:a16="http://schemas.microsoft.com/office/drawing/2014/main" id="{37A35D57-12D4-7BBB-35E0-0A54183CC7D1}"/>
              </a:ext>
            </a:extLst>
          </p:cNvPr>
          <p:cNvSpPr>
            <a:spLocks noGrp="1"/>
          </p:cNvSpPr>
          <p:nvPr>
            <p:ph idx="1"/>
          </p:nvPr>
        </p:nvSpPr>
        <p:spPr>
          <a:xfrm>
            <a:off x="197224" y="838395"/>
            <a:ext cx="11174506" cy="5929958"/>
          </a:xfrm>
        </p:spPr>
        <p:txBody>
          <a:bodyPr>
            <a:normAutofit/>
          </a:bodyPr>
          <a:lstStyle/>
          <a:p>
            <a:pPr marL="0" indent="0" algn="l">
              <a:buNone/>
            </a:pPr>
            <a:r>
              <a:rPr lang="en-GB" b="1" u="sng" dirty="0"/>
              <a:t>Unit 3 Keeping Safe</a:t>
            </a:r>
          </a:p>
          <a:p>
            <a:pPr marL="0" indent="0">
              <a:buNone/>
            </a:pPr>
            <a:r>
              <a:rPr lang="en-GB" sz="2800" b="1" u="sng" dirty="0">
                <a:solidFill>
                  <a:srgbClr val="7030A0"/>
                </a:solidFill>
              </a:rPr>
              <a:t>Cyberbullying </a:t>
            </a:r>
          </a:p>
          <a:p>
            <a:r>
              <a:rPr lang="en-GB" sz="2800" b="0" i="0" dirty="0">
                <a:effectLst/>
              </a:rPr>
              <a:t>What the term cyberbullying means and examples of it;</a:t>
            </a:r>
          </a:p>
          <a:p>
            <a:pPr algn="l">
              <a:buFont typeface="Arial" panose="020B0604020202090204" pitchFamily="34" charset="0"/>
              <a:buChar char="•"/>
            </a:pPr>
            <a:r>
              <a:rPr lang="en-GB" sz="2800" b="0" i="0" dirty="0">
                <a:effectLst/>
              </a:rPr>
              <a:t>What cyberbullying feels like for the victim and how to get help if they experience cyberbullying. </a:t>
            </a:r>
          </a:p>
          <a:p>
            <a:pPr marL="0" indent="0">
              <a:buNone/>
            </a:pPr>
            <a:r>
              <a:rPr lang="en-GB" sz="2800" b="1" u="sng" dirty="0">
                <a:solidFill>
                  <a:srgbClr val="7030A0"/>
                </a:solidFill>
              </a:rPr>
              <a:t>Sharing Isn’t Always Caring </a:t>
            </a:r>
          </a:p>
          <a:p>
            <a:r>
              <a:rPr lang="en-GB" sz="2800" b="0" i="0" dirty="0">
                <a:effectLst/>
                <a:latin typeface="Arial" panose="020B0604020202090204" pitchFamily="34" charset="0"/>
              </a:rPr>
              <a:t>This session focuses children making safe and sensible decisions about what content to share or not share, including photos, passwords and other personal information. Children will discuss how this can be damaging and dangerous, and will rules to remember to keep themselves safe.</a:t>
            </a:r>
            <a:r>
              <a:rPr lang="en-GB" sz="2800" dirty="0"/>
              <a:t> </a:t>
            </a:r>
          </a:p>
          <a:p>
            <a:pPr algn="l">
              <a:buFont typeface="Arial" panose="020B0604020202090204" pitchFamily="34" charset="0"/>
              <a:buChar char="•"/>
            </a:pPr>
            <a:endParaRPr lang="en-GB" sz="2800" b="0" i="0" dirty="0">
              <a:effectLst/>
            </a:endParaRPr>
          </a:p>
          <a:p>
            <a:pPr marL="0" indent="0" algn="l">
              <a:buNone/>
            </a:pPr>
            <a:endParaRPr lang="en-GB" b="1" i="0" u="sng" dirty="0">
              <a:effectLst/>
            </a:endParaRPr>
          </a:p>
          <a:p>
            <a:pPr algn="l">
              <a:buFont typeface="Arial" panose="020B0604020202090204" pitchFamily="34" charset="0"/>
              <a:buChar char="•"/>
            </a:pPr>
            <a:endParaRPr lang="en-GB" dirty="0"/>
          </a:p>
          <a:p>
            <a:pPr algn="l">
              <a:buFont typeface="Arial" panose="020B0604020202090204" pitchFamily="34" charset="0"/>
              <a:buChar char="•"/>
            </a:pPr>
            <a:endParaRPr lang="en-GB" dirty="0"/>
          </a:p>
          <a:p>
            <a:pPr marL="0" indent="0" algn="l">
              <a:buNone/>
            </a:pPr>
            <a:endParaRPr lang="en-GB" dirty="0"/>
          </a:p>
        </p:txBody>
      </p:sp>
    </p:spTree>
    <p:extLst>
      <p:ext uri="{BB962C8B-B14F-4D97-AF65-F5344CB8AC3E}">
        <p14:creationId xmlns:p14="http://schemas.microsoft.com/office/powerpoint/2010/main" val="25823052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96B4955-0D69-4BEE-AC2B-619AF69982EC}"/>
              </a:ext>
            </a:extLst>
          </p:cNvPr>
          <p:cNvSpPr txBox="1"/>
          <p:nvPr/>
        </p:nvSpPr>
        <p:spPr>
          <a:xfrm>
            <a:off x="304800" y="406401"/>
            <a:ext cx="10430494" cy="6555641"/>
          </a:xfrm>
          <a:prstGeom prst="rect">
            <a:avLst/>
          </a:prstGeom>
          <a:noFill/>
        </p:spPr>
        <p:txBody>
          <a:bodyPr wrap="square">
            <a:spAutoFit/>
          </a:bodyPr>
          <a:lstStyle/>
          <a:p>
            <a:pPr marL="0" indent="0">
              <a:buNone/>
            </a:pPr>
            <a:endParaRPr lang="en-GB" b="1" u="sng" dirty="0">
              <a:solidFill>
                <a:srgbClr val="7030A0"/>
              </a:solidFill>
            </a:endParaRPr>
          </a:p>
          <a:p>
            <a:pPr marL="0" indent="0">
              <a:buNone/>
            </a:pPr>
            <a:r>
              <a:rPr lang="en-GB" sz="2400" b="1" u="sng" dirty="0">
                <a:solidFill>
                  <a:srgbClr val="7030A0"/>
                </a:solidFill>
              </a:rPr>
              <a:t>Impacted Lifestyles </a:t>
            </a:r>
          </a:p>
          <a:p>
            <a:pPr marL="0" indent="0">
              <a:buNone/>
            </a:pPr>
            <a:r>
              <a:rPr lang="en-GB" sz="2400" b="0" i="0" dirty="0">
                <a:effectLst/>
              </a:rPr>
              <a:t>• Understand the effect that a range of substances including drugs, tobacco and alcohol can have on the body.</a:t>
            </a:r>
            <a:br>
              <a:rPr lang="en-GB" sz="2400" dirty="0"/>
            </a:br>
            <a:r>
              <a:rPr lang="en-GB" sz="2400" b="0" i="0" dirty="0">
                <a:effectLst/>
              </a:rPr>
              <a:t>• Learn how to make good choices about substances that will have a positive impact on their health.</a:t>
            </a:r>
            <a:br>
              <a:rPr lang="en-GB" sz="2400" dirty="0"/>
            </a:br>
            <a:r>
              <a:rPr lang="en-GB" sz="2400" b="0" i="0" dirty="0">
                <a:effectLst/>
              </a:rPr>
              <a:t>• Know that our bodies are created by God, so we should take care of them and be careful about what we consume.</a:t>
            </a:r>
            <a:endParaRPr lang="en-GB" sz="2400" dirty="0"/>
          </a:p>
          <a:p>
            <a:pPr marL="0" indent="0">
              <a:buNone/>
            </a:pPr>
            <a:r>
              <a:rPr lang="en-GB" sz="2400" b="1" u="sng" dirty="0">
                <a:solidFill>
                  <a:srgbClr val="7030A0"/>
                </a:solidFill>
              </a:rPr>
              <a:t>Making Good Choices </a:t>
            </a:r>
          </a:p>
          <a:p>
            <a:pPr marL="0" indent="0">
              <a:buNone/>
            </a:pPr>
            <a:r>
              <a:rPr lang="en-GB" sz="2400" b="0" i="0" dirty="0">
                <a:effectLst/>
              </a:rPr>
              <a:t>• Recognise how they may come under pressure when it comes to drugs, alcohol and tobacco</a:t>
            </a:r>
            <a:br>
              <a:rPr lang="en-GB" sz="2400" dirty="0"/>
            </a:br>
            <a:r>
              <a:rPr lang="en-GB" sz="2400" b="0" i="0" dirty="0">
                <a:effectLst/>
              </a:rPr>
              <a:t>• Learn that they are entitled to say “no” for all sorts of reasons, but not least in order to protect their God-given bodies. </a:t>
            </a:r>
          </a:p>
          <a:p>
            <a:pPr marL="0" indent="0">
              <a:buNone/>
            </a:pPr>
            <a:r>
              <a:rPr lang="en-GB" sz="2400" b="1" u="sng" dirty="0">
                <a:solidFill>
                  <a:srgbClr val="7030A0"/>
                </a:solidFill>
              </a:rPr>
              <a:t>Giving assistance </a:t>
            </a:r>
          </a:p>
          <a:p>
            <a:pPr algn="l">
              <a:buFont typeface="Arial" panose="020B0604020202020204" pitchFamily="34" charset="0"/>
              <a:buChar char="•"/>
            </a:pPr>
            <a:r>
              <a:rPr lang="en-GB" sz="2400" b="0" i="0" dirty="0">
                <a:solidFill>
                  <a:srgbClr val="000000"/>
                </a:solidFill>
                <a:effectLst/>
              </a:rPr>
              <a:t>The recovery position can be used when a person is unconscious but breathing</a:t>
            </a:r>
          </a:p>
          <a:p>
            <a:pPr algn="l">
              <a:buFont typeface="Arial" panose="020B0604020202020204" pitchFamily="34" charset="0"/>
              <a:buChar char="•"/>
            </a:pPr>
            <a:r>
              <a:rPr lang="en-GB" sz="2400" b="0" i="0" dirty="0">
                <a:solidFill>
                  <a:srgbClr val="000000"/>
                </a:solidFill>
                <a:effectLst/>
              </a:rPr>
              <a:t>DR ABC is a primary survey to find out how to treat life-threatening conditions in order of importance</a:t>
            </a:r>
          </a:p>
          <a:p>
            <a:pPr marL="0" indent="0">
              <a:buNone/>
            </a:pPr>
            <a:endParaRPr lang="en-GB" sz="1800" dirty="0"/>
          </a:p>
        </p:txBody>
      </p:sp>
    </p:spTree>
    <p:extLst>
      <p:ext uri="{BB962C8B-B14F-4D97-AF65-F5344CB8AC3E}">
        <p14:creationId xmlns:p14="http://schemas.microsoft.com/office/powerpoint/2010/main" val="8114643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ext&#10;&#10;Description automatically generated">
            <a:extLst>
              <a:ext uri="{FF2B5EF4-FFF2-40B4-BE49-F238E27FC236}">
                <a16:creationId xmlns:a16="http://schemas.microsoft.com/office/drawing/2014/main" id="{76438893-DBA8-174D-A5E2-DC8B47CE11CE}"/>
              </a:ext>
            </a:extLst>
          </p:cNvPr>
          <p:cNvPicPr>
            <a:picLocks noChangeAspect="1"/>
          </p:cNvPicPr>
          <p:nvPr/>
        </p:nvPicPr>
        <p:blipFill>
          <a:blip r:embed="rId2"/>
          <a:stretch>
            <a:fillRect/>
          </a:stretch>
        </p:blipFill>
        <p:spPr>
          <a:xfrm>
            <a:off x="0" y="7188"/>
            <a:ext cx="12192000" cy="6843623"/>
          </a:xfrm>
          <a:prstGeom prst="rect">
            <a:avLst/>
          </a:prstGeom>
        </p:spPr>
      </p:pic>
      <p:pic>
        <p:nvPicPr>
          <p:cNvPr id="6" name="Picture 5" descr="Text&#10;&#10;Description automatically generated">
            <a:extLst>
              <a:ext uri="{FF2B5EF4-FFF2-40B4-BE49-F238E27FC236}">
                <a16:creationId xmlns:a16="http://schemas.microsoft.com/office/drawing/2014/main" id="{2455721B-B327-5E46-996A-C8CA67CF3652}"/>
              </a:ext>
            </a:extLst>
          </p:cNvPr>
          <p:cNvPicPr>
            <a:picLocks noChangeAspect="1"/>
          </p:cNvPicPr>
          <p:nvPr/>
        </p:nvPicPr>
        <p:blipFill>
          <a:blip r:embed="rId3"/>
          <a:stretch>
            <a:fillRect/>
          </a:stretch>
        </p:blipFill>
        <p:spPr>
          <a:xfrm>
            <a:off x="0" y="7188"/>
            <a:ext cx="12192000" cy="6843623"/>
          </a:xfrm>
          <a:prstGeom prst="rect">
            <a:avLst/>
          </a:prstGeom>
        </p:spPr>
      </p:pic>
    </p:spTree>
    <p:extLst>
      <p:ext uri="{BB962C8B-B14F-4D97-AF65-F5344CB8AC3E}">
        <p14:creationId xmlns:p14="http://schemas.microsoft.com/office/powerpoint/2010/main" val="21206728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F63A12-BC13-8637-ABB9-F666409289AE}"/>
              </a:ext>
            </a:extLst>
          </p:cNvPr>
          <p:cNvSpPr>
            <a:spLocks noGrp="1"/>
          </p:cNvSpPr>
          <p:nvPr>
            <p:ph type="title"/>
          </p:nvPr>
        </p:nvSpPr>
        <p:spPr/>
        <p:txBody>
          <a:bodyPr>
            <a:normAutofit/>
          </a:bodyPr>
          <a:lstStyle/>
          <a:p>
            <a:pPr algn="ctr"/>
            <a:r>
              <a:rPr lang="en-GB" sz="4000" b="1" u="sng" dirty="0"/>
              <a:t>Module 3: Created to live in community</a:t>
            </a:r>
          </a:p>
        </p:txBody>
      </p:sp>
      <p:sp>
        <p:nvSpPr>
          <p:cNvPr id="3" name="Content Placeholder 2">
            <a:extLst>
              <a:ext uri="{FF2B5EF4-FFF2-40B4-BE49-F238E27FC236}">
                <a16:creationId xmlns:a16="http://schemas.microsoft.com/office/drawing/2014/main" id="{71B85E5A-B7D9-6C28-8C66-B51907E43362}"/>
              </a:ext>
            </a:extLst>
          </p:cNvPr>
          <p:cNvSpPr>
            <a:spLocks noGrp="1"/>
          </p:cNvSpPr>
          <p:nvPr>
            <p:ph idx="1"/>
          </p:nvPr>
        </p:nvSpPr>
        <p:spPr>
          <a:xfrm>
            <a:off x="159026" y="1825625"/>
            <a:ext cx="12032974" cy="4787210"/>
          </a:xfrm>
        </p:spPr>
        <p:txBody>
          <a:bodyPr>
            <a:normAutofit/>
          </a:bodyPr>
          <a:lstStyle/>
          <a:p>
            <a:pPr marL="0" indent="0">
              <a:buNone/>
            </a:pPr>
            <a:r>
              <a:rPr lang="en-GB" sz="2400" b="1" u="sng" dirty="0"/>
              <a:t>Unit 1: Religious understanding </a:t>
            </a:r>
          </a:p>
          <a:p>
            <a:pPr marL="0" indent="0">
              <a:buNone/>
            </a:pPr>
            <a:endParaRPr lang="en-GB" sz="2400" b="1" u="sng" dirty="0"/>
          </a:p>
          <a:p>
            <a:pPr marL="0" indent="0">
              <a:buNone/>
            </a:pPr>
            <a:r>
              <a:rPr lang="en-GB" sz="2400" b="1" u="sng" dirty="0">
                <a:solidFill>
                  <a:srgbClr val="7030A0"/>
                </a:solidFill>
              </a:rPr>
              <a:t>Session 1: The Holy Trinity</a:t>
            </a:r>
          </a:p>
          <a:p>
            <a:pPr marL="0" indent="0">
              <a:buNone/>
            </a:pPr>
            <a:r>
              <a:rPr lang="en-GB" sz="2400" b="0" i="0" dirty="0">
                <a:effectLst/>
              </a:rPr>
              <a:t>To know that God the Father, God the Son and God the Holy Spirit make up the three persons of the Trinity.</a:t>
            </a:r>
            <a:br>
              <a:rPr lang="en-GB" sz="2400" dirty="0"/>
            </a:br>
            <a:r>
              <a:rPr lang="en-GB" sz="2400" dirty="0"/>
              <a:t>T</a:t>
            </a:r>
            <a:r>
              <a:rPr lang="en-GB" sz="2400" b="0" i="0" dirty="0">
                <a:effectLst/>
              </a:rPr>
              <a:t>o know that the Holy Spirit works through us to bring God’s love and goodness to others.</a:t>
            </a:r>
            <a:endParaRPr lang="en-GB" sz="2400" dirty="0"/>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36552836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F63A12-BC13-8637-ABB9-F666409289AE}"/>
              </a:ext>
            </a:extLst>
          </p:cNvPr>
          <p:cNvSpPr>
            <a:spLocks noGrp="1"/>
          </p:cNvSpPr>
          <p:nvPr>
            <p:ph type="title"/>
          </p:nvPr>
        </p:nvSpPr>
        <p:spPr/>
        <p:txBody>
          <a:bodyPr>
            <a:normAutofit/>
          </a:bodyPr>
          <a:lstStyle/>
          <a:p>
            <a:pPr algn="ctr"/>
            <a:r>
              <a:rPr lang="en-GB" sz="4000" b="1" u="sng" dirty="0"/>
              <a:t>Module 3: Created to live in community</a:t>
            </a:r>
          </a:p>
        </p:txBody>
      </p:sp>
      <p:sp>
        <p:nvSpPr>
          <p:cNvPr id="3" name="Content Placeholder 2">
            <a:extLst>
              <a:ext uri="{FF2B5EF4-FFF2-40B4-BE49-F238E27FC236}">
                <a16:creationId xmlns:a16="http://schemas.microsoft.com/office/drawing/2014/main" id="{71B85E5A-B7D9-6C28-8C66-B51907E43362}"/>
              </a:ext>
            </a:extLst>
          </p:cNvPr>
          <p:cNvSpPr>
            <a:spLocks noGrp="1"/>
          </p:cNvSpPr>
          <p:nvPr>
            <p:ph idx="1"/>
          </p:nvPr>
        </p:nvSpPr>
        <p:spPr>
          <a:xfrm>
            <a:off x="159026" y="1825625"/>
            <a:ext cx="12032974" cy="4787210"/>
          </a:xfrm>
        </p:spPr>
        <p:txBody>
          <a:bodyPr>
            <a:normAutofit fontScale="92500" lnSpcReduction="10000"/>
          </a:bodyPr>
          <a:lstStyle/>
          <a:p>
            <a:pPr marL="0" indent="0">
              <a:buNone/>
            </a:pPr>
            <a:r>
              <a:rPr lang="en-GB" sz="2900" b="1" u="sng" dirty="0"/>
              <a:t>Religious understanding </a:t>
            </a:r>
          </a:p>
          <a:p>
            <a:pPr marL="0" indent="0">
              <a:buNone/>
            </a:pPr>
            <a:endParaRPr lang="en-GB" sz="2900" b="1" u="sng" dirty="0"/>
          </a:p>
          <a:p>
            <a:pPr marL="0" indent="0">
              <a:buNone/>
            </a:pPr>
            <a:r>
              <a:rPr lang="en-GB" sz="2900" b="1" u="sng" dirty="0">
                <a:solidFill>
                  <a:srgbClr val="7030A0"/>
                </a:solidFill>
              </a:rPr>
              <a:t>Session 2: Catholic Social Teaching (CST) </a:t>
            </a:r>
          </a:p>
          <a:p>
            <a:pPr marL="0" indent="0">
              <a:buNone/>
            </a:pPr>
            <a:r>
              <a:rPr lang="en-GB" sz="2900" b="0" i="0" dirty="0">
                <a:effectLst/>
              </a:rPr>
              <a:t>They will learn the principles of CST, how we can apply these to daily life and how ‘loving our neighbour’ might mean acting in ways that affect global organisations as well as individuals.</a:t>
            </a:r>
            <a:endParaRPr lang="en-GB" sz="2900" dirty="0"/>
          </a:p>
          <a:p>
            <a:pPr marL="0" indent="0">
              <a:buNone/>
            </a:pPr>
            <a:endParaRPr lang="en-GB" sz="2900" dirty="0"/>
          </a:p>
          <a:p>
            <a:pPr marL="0" indent="0">
              <a:buNone/>
            </a:pPr>
            <a:r>
              <a:rPr lang="en-GB" sz="2900" b="1" u="sng" dirty="0"/>
              <a:t>Living in the wider world</a:t>
            </a:r>
          </a:p>
          <a:p>
            <a:pPr marL="0" indent="0">
              <a:buNone/>
            </a:pPr>
            <a:r>
              <a:rPr lang="en-GB" sz="2900" b="1" u="sng" dirty="0">
                <a:solidFill>
                  <a:srgbClr val="7030A0"/>
                </a:solidFill>
              </a:rPr>
              <a:t>Session 3: Reaching out</a:t>
            </a:r>
          </a:p>
          <a:p>
            <a:pPr marL="0" indent="0">
              <a:buNone/>
            </a:pPr>
            <a:r>
              <a:rPr lang="en-GB" sz="2900" b="0" i="0" dirty="0">
                <a:effectLst/>
              </a:rPr>
              <a:t>Learn to apply the principles of Catholic Social Teaching to current issues.</a:t>
            </a:r>
          </a:p>
          <a:p>
            <a:pPr algn="l">
              <a:buFont typeface="Arial" panose="020B0604020202090204" pitchFamily="34" charset="0"/>
              <a:buChar char="•"/>
            </a:pPr>
            <a:r>
              <a:rPr lang="en-GB" sz="2900" b="0" i="0" dirty="0">
                <a:effectLst/>
              </a:rPr>
              <a:t>Find ways in which they can spread God’s love in their community.</a:t>
            </a:r>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1809201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091BA3-5CA9-984B-BEE7-AF4A1A92C80E}"/>
              </a:ext>
            </a:extLst>
          </p:cNvPr>
          <p:cNvSpPr>
            <a:spLocks noGrp="1"/>
          </p:cNvSpPr>
          <p:nvPr>
            <p:ph idx="1"/>
          </p:nvPr>
        </p:nvSpPr>
        <p:spPr>
          <a:xfrm>
            <a:off x="838200" y="1156124"/>
            <a:ext cx="10511118" cy="4351338"/>
          </a:xfrm>
        </p:spPr>
        <p:txBody>
          <a:bodyPr>
            <a:normAutofit/>
          </a:bodyPr>
          <a:lstStyle/>
          <a:p>
            <a:pPr marL="0" indent="0">
              <a:buNone/>
            </a:pPr>
            <a:r>
              <a:rPr lang="en-GB" dirty="0"/>
              <a:t>After each session, children will complete work related to the lesson. </a:t>
            </a:r>
          </a:p>
          <a:p>
            <a:pPr marL="0" indent="0">
              <a:buNone/>
            </a:pPr>
            <a:endParaRPr lang="en-GB" dirty="0"/>
          </a:p>
          <a:p>
            <a:pPr marL="0" indent="0">
              <a:buNone/>
            </a:pPr>
            <a:r>
              <a:rPr lang="en-GB" dirty="0"/>
              <a:t>On a separate piece of paper, children can write any other questions they have, with the option of being anonymous.  </a:t>
            </a:r>
          </a:p>
          <a:p>
            <a:pPr marL="0" indent="0">
              <a:buNone/>
            </a:pPr>
            <a:r>
              <a:rPr lang="en-GB" dirty="0"/>
              <a:t>These questions will be addressed at the beginning of the next session. </a:t>
            </a:r>
          </a:p>
        </p:txBody>
      </p:sp>
    </p:spTree>
    <p:extLst>
      <p:ext uri="{BB962C8B-B14F-4D97-AF65-F5344CB8AC3E}">
        <p14:creationId xmlns:p14="http://schemas.microsoft.com/office/powerpoint/2010/main" val="27204621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12D95D1-3C13-9342-BA8B-B93B119B9E75}"/>
              </a:ext>
            </a:extLst>
          </p:cNvPr>
          <p:cNvPicPr>
            <a:picLocks noChangeAspect="1"/>
          </p:cNvPicPr>
          <p:nvPr/>
        </p:nvPicPr>
        <p:blipFill rotWithShape="1">
          <a:blip r:embed="rId2"/>
          <a:srcRect t="9866" r="8465"/>
          <a:stretch/>
        </p:blipFill>
        <p:spPr>
          <a:xfrm>
            <a:off x="0" y="0"/>
            <a:ext cx="12407706" cy="6858000"/>
          </a:xfrm>
          <a:prstGeom prst="rect">
            <a:avLst/>
          </a:prstGeom>
        </p:spPr>
      </p:pic>
      <p:sp>
        <p:nvSpPr>
          <p:cNvPr id="3" name="TextBox 2">
            <a:extLst>
              <a:ext uri="{FF2B5EF4-FFF2-40B4-BE49-F238E27FC236}">
                <a16:creationId xmlns:a16="http://schemas.microsoft.com/office/drawing/2014/main" id="{32A2D9D8-1628-D4BC-A301-90210710D078}"/>
              </a:ext>
            </a:extLst>
          </p:cNvPr>
          <p:cNvSpPr txBox="1"/>
          <p:nvPr/>
        </p:nvSpPr>
        <p:spPr>
          <a:xfrm>
            <a:off x="381586" y="4512439"/>
            <a:ext cx="11644533" cy="2246769"/>
          </a:xfrm>
          <a:prstGeom prst="rect">
            <a:avLst/>
          </a:prstGeom>
          <a:noFill/>
        </p:spPr>
        <p:txBody>
          <a:bodyPr wrap="square">
            <a:spAutoFit/>
          </a:bodyPr>
          <a:lstStyle/>
          <a:p>
            <a:pPr algn="l"/>
            <a:br>
              <a:rPr lang="en-GB" sz="2000" b="0" i="0" dirty="0">
                <a:solidFill>
                  <a:srgbClr val="000000"/>
                </a:solidFill>
                <a:effectLst/>
                <a:latin typeface="Helvetica Neue Bold"/>
              </a:rPr>
            </a:br>
            <a:r>
              <a:rPr lang="en-GB" sz="2000" b="0" i="0" dirty="0">
                <a:solidFill>
                  <a:srgbClr val="000000"/>
                </a:solidFill>
                <a:effectLst/>
                <a:latin typeface="Helvetica Neue"/>
              </a:rPr>
              <a:t>The Online Parent Portal provides parents of children in schools who subscribe to </a:t>
            </a:r>
            <a:r>
              <a:rPr lang="en-GB" sz="2000" b="0" i="0" dirty="0">
                <a:solidFill>
                  <a:srgbClr val="000000"/>
                </a:solidFill>
                <a:effectLst/>
                <a:latin typeface="Helvetica Neue Bold"/>
              </a:rPr>
              <a:t>Life to the Full</a:t>
            </a:r>
            <a:r>
              <a:rPr lang="en-GB" sz="2000" b="0" i="0" dirty="0">
                <a:solidFill>
                  <a:srgbClr val="000000"/>
                </a:solidFill>
                <a:effectLst/>
                <a:latin typeface="Helvetica Neue"/>
              </a:rPr>
              <a:t> with:</a:t>
            </a:r>
          </a:p>
          <a:p>
            <a:pPr algn="l">
              <a:buFont typeface="Arial" panose="020B0604020202090204" pitchFamily="34" charset="0"/>
              <a:buChar char="•"/>
            </a:pPr>
            <a:r>
              <a:rPr lang="en-GB" sz="2000" b="0" i="0" dirty="0">
                <a:solidFill>
                  <a:srgbClr val="000000"/>
                </a:solidFill>
                <a:effectLst/>
                <a:latin typeface="Helvetica Neue"/>
              </a:rPr>
              <a:t>Information about the programme children will be following;</a:t>
            </a:r>
          </a:p>
          <a:p>
            <a:pPr algn="l">
              <a:buFont typeface="Arial" panose="020B0604020202090204" pitchFamily="34" charset="0"/>
              <a:buChar char="•"/>
            </a:pPr>
            <a:r>
              <a:rPr lang="en-GB" sz="2000" b="0" i="0" dirty="0">
                <a:solidFill>
                  <a:srgbClr val="000000"/>
                </a:solidFill>
                <a:effectLst/>
                <a:latin typeface="Helvetica Neue"/>
              </a:rPr>
              <a:t>Access to resources;</a:t>
            </a:r>
          </a:p>
          <a:p>
            <a:pPr algn="l">
              <a:buFont typeface="Arial" panose="020B0604020202090204" pitchFamily="34" charset="0"/>
              <a:buChar char="•"/>
            </a:pPr>
            <a:r>
              <a:rPr lang="en-GB" sz="2000" b="0" i="0" dirty="0">
                <a:solidFill>
                  <a:srgbClr val="000000"/>
                </a:solidFill>
                <a:effectLst/>
                <a:latin typeface="Helvetica Neue"/>
              </a:rPr>
              <a:t>Suggestions for further activity at home.</a:t>
            </a:r>
          </a:p>
          <a:p>
            <a:pPr algn="l"/>
            <a:r>
              <a:rPr lang="en-GB" sz="2000" b="0" i="0" dirty="0">
                <a:solidFill>
                  <a:srgbClr val="000000"/>
                </a:solidFill>
                <a:effectLst/>
                <a:latin typeface="Helvetica Neue"/>
              </a:rPr>
              <a:t>To access it, follow the links to the year group your child is in. Your school will provide more details about what lessons your child will be learning and when. </a:t>
            </a:r>
          </a:p>
        </p:txBody>
      </p:sp>
    </p:spTree>
    <p:extLst>
      <p:ext uri="{BB962C8B-B14F-4D97-AF65-F5344CB8AC3E}">
        <p14:creationId xmlns:p14="http://schemas.microsoft.com/office/powerpoint/2010/main" val="29088090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BCE095-EF4A-D954-CBB7-D1C3398B5718}"/>
              </a:ext>
            </a:extLst>
          </p:cNvPr>
          <p:cNvSpPr>
            <a:spLocks noGrp="1"/>
          </p:cNvSpPr>
          <p:nvPr>
            <p:ph type="title"/>
          </p:nvPr>
        </p:nvSpPr>
        <p:spPr/>
        <p:txBody>
          <a:bodyPr/>
          <a:lstStyle/>
          <a:p>
            <a:pPr algn="ctr"/>
            <a:r>
              <a:rPr lang="en-GB" b="1" u="sng" dirty="0"/>
              <a:t>Parent Portal Log in details for parents </a:t>
            </a:r>
          </a:p>
        </p:txBody>
      </p:sp>
      <p:sp>
        <p:nvSpPr>
          <p:cNvPr id="5" name="TextBox 4">
            <a:extLst>
              <a:ext uri="{FF2B5EF4-FFF2-40B4-BE49-F238E27FC236}">
                <a16:creationId xmlns:a16="http://schemas.microsoft.com/office/drawing/2014/main" id="{C42AB5E2-3626-CC9E-2581-006E330B815F}"/>
              </a:ext>
            </a:extLst>
          </p:cNvPr>
          <p:cNvSpPr txBox="1"/>
          <p:nvPr/>
        </p:nvSpPr>
        <p:spPr>
          <a:xfrm>
            <a:off x="506437" y="1578824"/>
            <a:ext cx="11685563" cy="4524315"/>
          </a:xfrm>
          <a:prstGeom prst="rect">
            <a:avLst/>
          </a:prstGeom>
          <a:noFill/>
        </p:spPr>
        <p:txBody>
          <a:bodyPr wrap="square">
            <a:spAutoFit/>
          </a:bodyPr>
          <a:lstStyle/>
          <a:p>
            <a:pPr algn="l"/>
            <a:r>
              <a:rPr lang="en-GB" sz="3200" b="1" i="0" u="sng" dirty="0">
                <a:solidFill>
                  <a:srgbClr val="000000"/>
                </a:solidFill>
                <a:effectLst/>
                <a:latin typeface="Helvetica Neue Bold"/>
              </a:rPr>
              <a:t>Username</a:t>
            </a:r>
          </a:p>
          <a:p>
            <a:pPr algn="l"/>
            <a:r>
              <a:rPr lang="en-GB" sz="3200" b="0" i="0" dirty="0">
                <a:solidFill>
                  <a:srgbClr val="FF0000"/>
                </a:solidFill>
                <a:effectLst/>
                <a:latin typeface="Helvetica Neue"/>
              </a:rPr>
              <a:t>st-george-en2</a:t>
            </a:r>
          </a:p>
          <a:p>
            <a:pPr algn="l"/>
            <a:r>
              <a:rPr lang="en-GB" sz="3200" b="1" i="0" u="sng" dirty="0">
                <a:solidFill>
                  <a:srgbClr val="000000"/>
                </a:solidFill>
                <a:effectLst/>
                <a:latin typeface="Helvetica Neue Bold"/>
              </a:rPr>
              <a:t>Password</a:t>
            </a:r>
          </a:p>
          <a:p>
            <a:pPr algn="l"/>
            <a:r>
              <a:rPr lang="en-GB" sz="3200" b="0" i="0" dirty="0" err="1">
                <a:solidFill>
                  <a:srgbClr val="FF0000"/>
                </a:solidFill>
                <a:effectLst/>
                <a:latin typeface="Helvetica Neue"/>
              </a:rPr>
              <a:t>april</a:t>
            </a:r>
            <a:r>
              <a:rPr lang="en-GB" sz="3200" b="0" i="0" dirty="0">
                <a:solidFill>
                  <a:srgbClr val="FF0000"/>
                </a:solidFill>
                <a:effectLst/>
                <a:latin typeface="Helvetica Neue"/>
              </a:rPr>
              <a:t>-dragon</a:t>
            </a:r>
          </a:p>
          <a:p>
            <a:pPr algn="l"/>
            <a:r>
              <a:rPr lang="en-GB" sz="3200" b="1" i="0" u="sng" dirty="0">
                <a:solidFill>
                  <a:srgbClr val="000000"/>
                </a:solidFill>
                <a:effectLst/>
                <a:latin typeface="Helvetica Neue Bold"/>
              </a:rPr>
              <a:t>Parent Portal</a:t>
            </a:r>
          </a:p>
          <a:p>
            <a:pPr algn="l"/>
            <a:r>
              <a:rPr lang="en-GB" sz="3200" b="0" i="0" dirty="0">
                <a:solidFill>
                  <a:srgbClr val="FF0000"/>
                </a:solidFill>
                <a:effectLst/>
                <a:latin typeface="Helvetica Neue"/>
              </a:rPr>
              <a:t>https://www.tentenresources.co.uk/parent-portal/</a:t>
            </a:r>
          </a:p>
          <a:p>
            <a:pPr algn="l"/>
            <a:r>
              <a:rPr lang="en-GB" sz="3200" b="1" i="0" u="sng" dirty="0">
                <a:solidFill>
                  <a:srgbClr val="000000"/>
                </a:solidFill>
                <a:effectLst/>
                <a:latin typeface="Helvetica Neue Bold"/>
              </a:rPr>
              <a:t>Parent Consultation Tool</a:t>
            </a:r>
          </a:p>
          <a:p>
            <a:pPr algn="l"/>
            <a:r>
              <a:rPr lang="en-GB" sz="3200" b="0" i="0" dirty="0">
                <a:solidFill>
                  <a:srgbClr val="FF0000"/>
                </a:solidFill>
                <a:effectLst/>
                <a:latin typeface="Helvetica Neue"/>
              </a:rPr>
              <a:t>https://www.tentenresources.co.uk/parent-consultation-tool-primary/</a:t>
            </a:r>
          </a:p>
        </p:txBody>
      </p:sp>
    </p:spTree>
    <p:extLst>
      <p:ext uri="{BB962C8B-B14F-4D97-AF65-F5344CB8AC3E}">
        <p14:creationId xmlns:p14="http://schemas.microsoft.com/office/powerpoint/2010/main" val="37167079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240</TotalTime>
  <Words>850</Words>
  <Application>Microsoft Office PowerPoint</Application>
  <PresentationFormat>Widescreen</PresentationFormat>
  <Paragraphs>76</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Helvetica Neue</vt:lpstr>
      <vt:lpstr>Helvetica Neue Bold</vt:lpstr>
      <vt:lpstr>Office Theme</vt:lpstr>
      <vt:lpstr>PowerPoint Presentation</vt:lpstr>
      <vt:lpstr>PowerPoint Presentation</vt:lpstr>
      <vt:lpstr>What is life to the full? </vt:lpstr>
      <vt:lpstr>PowerPoint Presentation</vt:lpstr>
      <vt:lpstr>PowerPoint Presentation</vt:lpstr>
      <vt:lpstr>PowerPoint Presentation</vt:lpstr>
      <vt:lpstr>PowerPoint Presentation</vt:lpstr>
      <vt:lpstr>Module 1: Created and Loved by God </vt:lpstr>
      <vt:lpstr>PowerPoint Presentation</vt:lpstr>
      <vt:lpstr>PowerPoint Presentation</vt:lpstr>
      <vt:lpstr>Module 2: Created and loved by others </vt:lpstr>
      <vt:lpstr>PowerPoint Presentation</vt:lpstr>
      <vt:lpstr>Module 2: Created to love others </vt:lpstr>
      <vt:lpstr>PowerPoint Presentation</vt:lpstr>
      <vt:lpstr>PowerPoint Presentation</vt:lpstr>
      <vt:lpstr>Module 3: Created to live in community</vt:lpstr>
      <vt:lpstr>Module 3: Created to live in community</vt:lpstr>
      <vt:lpstr>PowerPoint Presentation</vt:lpstr>
      <vt:lpstr>PowerPoint Presentation</vt:lpstr>
      <vt:lpstr>Parent Portal Log in details for parents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Lucy Kyriacou</dc:creator>
  <cp:lastModifiedBy>Sally Newman</cp:lastModifiedBy>
  <cp:revision>25</cp:revision>
  <dcterms:created xsi:type="dcterms:W3CDTF">2023-02-07T11:11:40Z</dcterms:created>
  <dcterms:modified xsi:type="dcterms:W3CDTF">2026-09-23T12:22:51Z</dcterms:modified>
</cp:coreProperties>
</file>